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6" r:id="rId1"/>
    <p:sldMasterId id="2147483858" r:id="rId2"/>
  </p:sldMasterIdLst>
  <p:notesMasterIdLst>
    <p:notesMasterId r:id="rId37"/>
  </p:notesMasterIdLst>
  <p:sldIdLst>
    <p:sldId id="956" r:id="rId3"/>
    <p:sldId id="1077" r:id="rId4"/>
    <p:sldId id="1083" r:id="rId5"/>
    <p:sldId id="1084" r:id="rId6"/>
    <p:sldId id="1106" r:id="rId7"/>
    <p:sldId id="1081" r:id="rId8"/>
    <p:sldId id="1080" r:id="rId9"/>
    <p:sldId id="1082" r:id="rId10"/>
    <p:sldId id="1091" r:id="rId11"/>
    <p:sldId id="1105" r:id="rId12"/>
    <p:sldId id="1093" r:id="rId13"/>
    <p:sldId id="1101" r:id="rId14"/>
    <p:sldId id="1098" r:id="rId15"/>
    <p:sldId id="1099" r:id="rId16"/>
    <p:sldId id="1100" r:id="rId17"/>
    <p:sldId id="1107" r:id="rId18"/>
    <p:sldId id="1103" r:id="rId19"/>
    <p:sldId id="1102" r:id="rId20"/>
    <p:sldId id="1063" r:id="rId21"/>
    <p:sldId id="1065" r:id="rId22"/>
    <p:sldId id="1064" r:id="rId23"/>
    <p:sldId id="1067" r:id="rId24"/>
    <p:sldId id="1109" r:id="rId25"/>
    <p:sldId id="1104" r:id="rId26"/>
    <p:sldId id="1111" r:id="rId27"/>
    <p:sldId id="1069" r:id="rId28"/>
    <p:sldId id="1110" r:id="rId29"/>
    <p:sldId id="1070" r:id="rId30"/>
    <p:sldId id="1108" r:id="rId31"/>
    <p:sldId id="1072" r:id="rId32"/>
    <p:sldId id="1073" r:id="rId33"/>
    <p:sldId id="1074" r:id="rId34"/>
    <p:sldId id="1075" r:id="rId35"/>
    <p:sldId id="946" r:id="rId36"/>
  </p:sldIdLst>
  <p:sldSz cx="12192000" cy="6858000"/>
  <p:notesSz cx="6797675" cy="9872663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ha Aggarwal" initials="I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7C5"/>
    <a:srgbClr val="E0E0E0"/>
    <a:srgbClr val="4B1FBF"/>
    <a:srgbClr val="6441C3"/>
    <a:srgbClr val="FF5B9D"/>
    <a:srgbClr val="B9AAE4"/>
    <a:srgbClr val="9F8ADA"/>
    <a:srgbClr val="795CCC"/>
    <a:srgbClr val="ECECEC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8" autoAdjust="0"/>
    <p:restoredTop sz="93484" autoAdjust="0"/>
  </p:normalViewPr>
  <p:slideViewPr>
    <p:cSldViewPr snapToGrid="0">
      <p:cViewPr varScale="1">
        <p:scale>
          <a:sx n="114" d="100"/>
          <a:sy n="114" d="100"/>
        </p:scale>
        <p:origin x="57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4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800" y="168"/>
      </p:cViewPr>
      <p:guideLst>
        <p:guide orient="horz" pos="3109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tags" Target="tags/tag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C0CF2-5B38-4512-A974-322E1817FAC0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7A120-50F9-46BD-9B78-16C6E2256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0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D1012C7A-5D10-4B79-99AA-FA75221031C5}" type="slidenum">
              <a:rPr lang="en-IN" altLang="en-US">
                <a:latin typeface="Calibri" pitchFamily="34" charset="0"/>
              </a:rPr>
              <a:pPr/>
              <a:t>1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3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EAEAC1B-7C64-4770-9402-EEFC8FC17D33}" type="slidenum">
              <a:rPr lang="en-IN" altLang="en-US">
                <a:latin typeface="Calibri" pitchFamily="34" charset="0"/>
              </a:rPr>
              <a:pPr/>
              <a:t>22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82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EAEAC1B-7C64-4770-9402-EEFC8FC17D33}" type="slidenum">
              <a:rPr lang="en-IN" altLang="en-US">
                <a:latin typeface="Calibri" pitchFamily="34" charset="0"/>
              </a:rPr>
              <a:pPr/>
              <a:t>26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03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EAEAC1B-7C64-4770-9402-EEFC8FC17D33}" type="slidenum">
              <a:rPr lang="en-IN" altLang="en-US">
                <a:latin typeface="Calibri" pitchFamily="34" charset="0"/>
              </a:rPr>
              <a:pPr/>
              <a:t>28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49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D1012C7A-5D10-4B79-99AA-FA75221031C5}" type="slidenum">
              <a:rPr lang="en-IN" altLang="en-US">
                <a:latin typeface="Calibri" pitchFamily="34" charset="0"/>
              </a:rPr>
              <a:pPr/>
              <a:t>34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7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tags" Target="../tags/tag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4.bin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1" Type="http://schemas.openxmlformats.org/officeDocument/2006/relationships/vmlDrawing" Target="../drawings/vmlDrawing4.vml"/><Relationship Id="rId2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0E9063E-BD64-BB48-AF38-6A482292C1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60" y="559924"/>
            <a:ext cx="1397000" cy="544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EBFF03-D30A-5945-8EBE-8D5591FA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315" y="5885258"/>
            <a:ext cx="5820228" cy="1270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3A38AA8A-CB4E-5A46-80A2-884EE068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62" y="5243813"/>
            <a:ext cx="6289778" cy="4349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E1123C6-DEC0-0D41-9525-9436A7FC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0" y="2028063"/>
            <a:ext cx="6289780" cy="2814411"/>
          </a:xfrm>
          <a:prstGeom prst="rect">
            <a:avLst/>
          </a:prstGeom>
        </p:spPr>
        <p:txBody>
          <a:bodyPr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F834F6D2-EF2F-BE48-9123-3E204FAE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2186" y="490713"/>
            <a:ext cx="1849674" cy="365125"/>
          </a:xfrm>
          <a:prstGeom prst="rect">
            <a:avLst/>
          </a:prstGeom>
        </p:spPr>
        <p:txBody>
          <a:bodyPr lIns="90000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9C6505-0DB4-4F42-9517-8EE46F733C69}" type="datetime3">
              <a:rPr lang="en-IN" smtClean="0"/>
              <a:pPr/>
              <a:t>28 October 2019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2D87880-BB7D-0540-BA4F-ED0941AE6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xmlns="" id="{DDBBE3CE-FDC1-8B44-8E98-60EE71883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8840" y="491792"/>
            <a:ext cx="4058445" cy="5848882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36376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FEE61D0-22FD-F144-9C72-2BF46C79D28F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2C6BBF0-7BBA-4B4D-A30C-4B11EF13D8FB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A4630F0-C9FC-AE42-A7D6-C7006ED0963F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B4EC4B4C-D11E-EA4F-9B19-1BAAA5399636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3B052DFF-E61F-1E45-8C89-CC54A6F29C95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1E4BBF58-ED40-9546-82AA-F2152073AF8E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FC568B-2F3D-DE4C-A657-7F982D14B4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E2461216-0A32-494A-8AEE-F1744A2C2977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B462CF0-BAC6-924C-92D2-9F0777401529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81AA3AE-229E-FB45-B815-22EFA3FA1EF0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xmlns="" id="{85A08613-DB98-8748-B9E4-4B3F245C6BB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855F79A0-567B-A849-A947-8A09296B2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836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B6B078F-6B5B-4649-88CA-4457B64650BC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AEDA168-4692-CA42-BBA4-95BEA61E202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1B1B357-5070-E64B-B2AB-C7A6C8B0EA88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37CDEDFB-DE1D-2548-81F8-5F67B8B5B0A4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B120519-01C4-DF4A-9C1A-EF81D2EAD132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1C268B67-8824-404D-90A8-5FC453F23DD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C99406D-50EC-C74A-BE89-235970598E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168DB5F2-1918-AD47-B02B-3F1311BB9011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97B3ABF-B225-9240-BE8E-E95B0968FFB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B81795-551B-B14E-B662-85CFEDDA1217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xmlns="" id="{22F86A84-7A97-CB4F-A201-A6175D151B4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CE0893C3-D2C2-EF40-9EEA-7C9E376E5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63DADCE-D593-2B4C-ACB9-3FC9C22734E1}"/>
              </a:ext>
            </a:extLst>
          </p:cNvPr>
          <p:cNvGrpSpPr/>
          <p:nvPr userDrawn="1"/>
        </p:nvGrpSpPr>
        <p:grpSpPr>
          <a:xfrm>
            <a:off x="3215678" y="2940163"/>
            <a:ext cx="4999327" cy="875744"/>
            <a:chOff x="3242838" y="3018288"/>
            <a:chExt cx="4999327" cy="8757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838" y="3018288"/>
              <a:ext cx="2247900" cy="87574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484A5E78-5DD6-3141-ACA9-462B3D026C09}"/>
                </a:ext>
              </a:extLst>
            </p:cNvPr>
            <p:cNvSpPr txBox="1"/>
            <p:nvPr userDrawn="1"/>
          </p:nvSpPr>
          <p:spPr>
            <a:xfrm>
              <a:off x="6170125" y="3192211"/>
              <a:ext cx="2072040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0CCB8ED5-85E8-6D42-BE05-EF3E861F038E}"/>
                </a:ext>
              </a:extLst>
            </p:cNvPr>
            <p:cNvCxnSpPr/>
            <p:nvPr userDrawn="1"/>
          </p:nvCxnSpPr>
          <p:spPr>
            <a:xfrm>
              <a:off x="5830431" y="3018288"/>
              <a:ext cx="0" cy="875744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93654946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97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2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12201525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001996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5800" y="2973388"/>
            <a:ext cx="5994400" cy="911225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16851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56CFF46-BD2B-9B43-89F7-ECE832BB7870}"/>
              </a:ext>
            </a:extLst>
          </p:cNvPr>
          <p:cNvSpPr/>
          <p:nvPr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04443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56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24" y="1298961"/>
            <a:ext cx="11357472" cy="4725602"/>
          </a:xfrm>
        </p:spPr>
        <p:txBody>
          <a:bodyPr/>
          <a:lstStyle>
            <a:lvl2pPr>
              <a:defRPr>
                <a:solidFill>
                  <a:srgbClr val="7D8184"/>
                </a:solidFill>
              </a:defRPr>
            </a:lvl2pPr>
            <a:lvl3pPr>
              <a:defRPr>
                <a:solidFill>
                  <a:srgbClr val="7D8184"/>
                </a:solidFill>
              </a:defRPr>
            </a:lvl3pPr>
            <a:lvl4pPr>
              <a:defRPr>
                <a:solidFill>
                  <a:srgbClr val="7D8184"/>
                </a:solidFill>
              </a:defRPr>
            </a:lvl4pPr>
            <a:lvl5pPr>
              <a:defRPr>
                <a:solidFill>
                  <a:srgbClr val="7D818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52565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October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80415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3116263" y="1454150"/>
            <a:ext cx="87312" cy="993775"/>
            <a:chOff x="3244345" y="2066994"/>
            <a:chExt cx="86400" cy="993600"/>
          </a:xfrm>
        </p:grpSpPr>
        <p:sp>
          <p:nvSpPr>
            <p:cNvPr id="10" name="Rectangle 9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244345" y="206699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244345" y="297488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3116263" y="2925763"/>
            <a:ext cx="87312" cy="993775"/>
            <a:chOff x="3244345" y="2066994"/>
            <a:chExt cx="86400" cy="993600"/>
          </a:xfrm>
        </p:grpSpPr>
        <p:sp>
          <p:nvSpPr>
            <p:cNvPr id="14" name="Rectangle 13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244345" y="206699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244345" y="297488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3116263" y="4395788"/>
            <a:ext cx="87312" cy="992187"/>
            <a:chOff x="3244345" y="2066994"/>
            <a:chExt cx="86400" cy="993600"/>
          </a:xfrm>
        </p:grpSpPr>
        <p:sp>
          <p:nvSpPr>
            <p:cNvPr id="18" name="Rectangle 17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44345" y="2066994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244345" y="2974747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260" y="179462"/>
            <a:ext cx="6553200" cy="671943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IN" altLang="en-US" dirty="0"/>
          </a:p>
        </p:txBody>
      </p:sp>
      <p:sp>
        <p:nvSpPr>
          <p:cNvPr id="49" name="Content Placeholder 5"/>
          <p:cNvSpPr>
            <a:spLocks noGrp="1"/>
          </p:cNvSpPr>
          <p:nvPr>
            <p:ph sz="half" idx="4294967295"/>
          </p:nvPr>
        </p:nvSpPr>
        <p:spPr>
          <a:xfrm>
            <a:off x="478968" y="2893078"/>
            <a:ext cx="2260600" cy="106045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Content Placeholder 6"/>
          <p:cNvSpPr>
            <a:spLocks noGrp="1"/>
          </p:cNvSpPr>
          <p:nvPr>
            <p:ph sz="half" idx="4294967295"/>
          </p:nvPr>
        </p:nvSpPr>
        <p:spPr>
          <a:xfrm>
            <a:off x="478968" y="4410277"/>
            <a:ext cx="2260600" cy="10033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half" idx="4294967295"/>
          </p:nvPr>
        </p:nvSpPr>
        <p:spPr>
          <a:xfrm>
            <a:off x="3526968" y="1416703"/>
            <a:ext cx="5676900" cy="100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2" name="Content Placeholder 8"/>
          <p:cNvSpPr>
            <a:spLocks noGrp="1"/>
          </p:cNvSpPr>
          <p:nvPr>
            <p:ph sz="half" idx="4294967295"/>
          </p:nvPr>
        </p:nvSpPr>
        <p:spPr>
          <a:xfrm>
            <a:off x="3526968" y="2893078"/>
            <a:ext cx="5676900" cy="1060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Content Placeholder 9"/>
          <p:cNvSpPr>
            <a:spLocks noGrp="1"/>
          </p:cNvSpPr>
          <p:nvPr>
            <p:ph sz="half" idx="4294967295"/>
          </p:nvPr>
        </p:nvSpPr>
        <p:spPr>
          <a:xfrm>
            <a:off x="3526968" y="4410277"/>
            <a:ext cx="5676900" cy="100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Content Placeholder 4"/>
          <p:cNvSpPr>
            <a:spLocks noGrp="1"/>
          </p:cNvSpPr>
          <p:nvPr>
            <p:ph sz="half" idx="4294967295"/>
          </p:nvPr>
        </p:nvSpPr>
        <p:spPr>
          <a:xfrm>
            <a:off x="478968" y="1416703"/>
            <a:ext cx="2260600" cy="10033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73402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50FC4BB-3987-0846-AAAF-4626EF25E880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0A3AFB2-9E67-0B4B-B83A-3FB7DED2F8B7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696B8A1-59BE-354F-B966-FAAE465D156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999621F-F68B-B448-A273-E25305FCD7ED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B137514E-A55B-9B40-8A7A-A746633001F1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4DE61A4F-BAFF-884E-9839-7B44E1B3DCB5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C988D02-C8B1-6C48-9C28-A2A9DB8CDC7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D23CE807-6079-914A-8F5C-73C658630709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386261F-EB91-1F4C-9340-2137E4E5727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9D206C8-684A-DF4A-9958-8AB38911CC60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4208EE5F-E7C6-5D4A-9515-69C9E4176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3FF98A13-DF45-134F-A30B-44DBACB2B4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1273" y="492574"/>
            <a:ext cx="4004350" cy="5770922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BAC57860-C767-4247-BDA3-5F46998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826" y="715477"/>
            <a:ext cx="6929080" cy="7881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D9F71CED-5046-4E47-AB85-9D39CDD41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494" y="1626761"/>
            <a:ext cx="6929080" cy="447527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95600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7E4B6E5-EE3A-7F46-9F36-FE6B5F11D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xmlns="" id="{25FDC765-2E7A-4E42-B918-97CF2EEC4F09}"/>
              </a:ext>
            </a:extLst>
          </p:cNvPr>
          <p:cNvSpPr/>
          <p:nvPr/>
        </p:nvSpPr>
        <p:spPr>
          <a:xfrm>
            <a:off x="-2438" y="0"/>
            <a:ext cx="12198096" cy="6858000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42767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7E4B6E5-EE3A-7F46-9F36-FE6B5F11D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pic>
        <p:nvPicPr>
          <p:cNvPr id="5" name="shutterstock_380731009.jpg" descr="shutterstock_380731009.jpg">
            <a:extLst>
              <a:ext uri="{FF2B5EF4-FFF2-40B4-BE49-F238E27FC236}">
                <a16:creationId xmlns:a16="http://schemas.microsoft.com/office/drawing/2014/main" xmlns="" id="{1B7E99FF-DDF0-D841-B896-5A6DEB6C94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3704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9" y="-18037"/>
            <a:ext cx="4689602" cy="689407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3B96A8AD-D4B5-254B-9938-563921E4A20E}"/>
              </a:ext>
            </a:extLst>
          </p:cNvPr>
          <p:cNvSpPr/>
          <p:nvPr/>
        </p:nvSpPr>
        <p:spPr>
          <a:xfrm>
            <a:off x="0" y="-21010"/>
            <a:ext cx="4687803" cy="6900020"/>
          </a:xfrm>
          <a:prstGeom prst="rect">
            <a:avLst/>
          </a:prstGeom>
          <a:gradFill>
            <a:gsLst>
              <a:gs pos="0">
                <a:srgbClr val="0D29B3">
                  <a:alpha val="82747"/>
                </a:srgbClr>
              </a:gs>
              <a:gs pos="100000">
                <a:srgbClr val="18D521">
                  <a:alpha val="82747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6299716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7E4B6E5-EE3A-7F46-9F36-FE6B5F11D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pic>
        <p:nvPicPr>
          <p:cNvPr id="6" name="shutterstock_380731009.jpg" descr="shutterstock_380731009.jpg">
            <a:extLst>
              <a:ext uri="{FF2B5EF4-FFF2-40B4-BE49-F238E27FC236}">
                <a16:creationId xmlns:a16="http://schemas.microsoft.com/office/drawing/2014/main" xmlns="" id="{DBE14DF1-A1E2-8744-B1F3-7AD6EE38E4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1734" cy="687595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xmlns="" id="{4FC5040F-02CB-4B4A-AE2D-E25B07DFABC6}"/>
              </a:ext>
            </a:extLst>
          </p:cNvPr>
          <p:cNvSpPr/>
          <p:nvPr/>
        </p:nvSpPr>
        <p:spPr>
          <a:xfrm>
            <a:off x="-13791" y="0"/>
            <a:ext cx="12235525" cy="6875953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6D562">
                  <a:alpha val="89412"/>
                </a:srgbClr>
              </a:gs>
            </a:gsLst>
            <a:lin ang="1152097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2006738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3116263" y="2365375"/>
            <a:ext cx="87312" cy="993775"/>
            <a:chOff x="3244345" y="2066994"/>
            <a:chExt cx="86400" cy="993600"/>
          </a:xfrm>
        </p:grpSpPr>
        <p:sp>
          <p:nvSpPr>
            <p:cNvPr id="8" name="Rectangle 7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244345" y="206699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244345" y="297488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116263" y="4186238"/>
            <a:ext cx="87312" cy="992187"/>
            <a:chOff x="3244345" y="2066994"/>
            <a:chExt cx="86400" cy="993600"/>
          </a:xfrm>
        </p:grpSpPr>
        <p:sp>
          <p:nvSpPr>
            <p:cNvPr id="12" name="Rectangle 11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244345" y="2066994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244345" y="2974747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260" y="0"/>
            <a:ext cx="6553200" cy="911225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IN" altLang="en-US" dirty="0"/>
          </a:p>
        </p:txBody>
      </p:sp>
      <p:sp>
        <p:nvSpPr>
          <p:cNvPr id="41" name="Content Placeholder 4"/>
          <p:cNvSpPr>
            <a:spLocks noGrp="1"/>
          </p:cNvSpPr>
          <p:nvPr>
            <p:ph sz="half" idx="4294967295"/>
          </p:nvPr>
        </p:nvSpPr>
        <p:spPr>
          <a:xfrm>
            <a:off x="478968" y="4152707"/>
            <a:ext cx="2260600" cy="106045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Content Placeholder 5"/>
          <p:cNvSpPr>
            <a:spLocks noGrp="1"/>
          </p:cNvSpPr>
          <p:nvPr>
            <p:ph sz="half" idx="4294967295"/>
          </p:nvPr>
        </p:nvSpPr>
        <p:spPr>
          <a:xfrm>
            <a:off x="3526968" y="2328607"/>
            <a:ext cx="5676900" cy="100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Content Placeholder 6"/>
          <p:cNvSpPr>
            <a:spLocks noGrp="1"/>
          </p:cNvSpPr>
          <p:nvPr>
            <p:ph sz="half" idx="4294967295"/>
          </p:nvPr>
        </p:nvSpPr>
        <p:spPr>
          <a:xfrm>
            <a:off x="3526968" y="4152707"/>
            <a:ext cx="5676900" cy="1060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half" idx="4294967295"/>
          </p:nvPr>
        </p:nvSpPr>
        <p:spPr>
          <a:xfrm>
            <a:off x="478968" y="2328607"/>
            <a:ext cx="2260600" cy="10033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84206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873750" y="2443163"/>
            <a:ext cx="85725" cy="3116262"/>
            <a:chOff x="3244345" y="-55928"/>
            <a:chExt cx="86400" cy="3116522"/>
          </a:xfrm>
        </p:grpSpPr>
        <p:sp>
          <p:nvSpPr>
            <p:cNvPr id="6" name="Rectangle 5"/>
            <p:cNvSpPr/>
            <p:nvPr/>
          </p:nvSpPr>
          <p:spPr>
            <a:xfrm>
              <a:off x="3276745" y="21682"/>
              <a:ext cx="25200" cy="2952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44345" y="-55928"/>
              <a:ext cx="86400" cy="85732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244345" y="2974862"/>
              <a:ext cx="86400" cy="85732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9260" y="20930"/>
            <a:ext cx="6553200" cy="911225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IN" alt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4294967295"/>
          </p:nvPr>
        </p:nvSpPr>
        <p:spPr>
          <a:xfrm>
            <a:off x="429981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4294967295"/>
          </p:nvPr>
        </p:nvSpPr>
        <p:spPr>
          <a:xfrm>
            <a:off x="6218006" y="1827213"/>
            <a:ext cx="5181600" cy="4351337"/>
          </a:xfrm>
        </p:spPr>
        <p:txBody>
          <a:bodyPr/>
          <a:lstStyle>
            <a:lvl1pPr marL="0" marR="0" indent="0" algn="l" defTabSz="912813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DCB89AE-14E3-E446-9D90-520A51340C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74" y="341259"/>
            <a:ext cx="2015414" cy="36925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xmlns="" id="{E64AE565-3152-D84D-A473-D02463E77880}"/>
              </a:ext>
            </a:extLst>
          </p:cNvPr>
          <p:cNvSpPr txBox="1">
            <a:spLocks/>
          </p:cNvSpPr>
          <p:nvPr userDrawn="1"/>
        </p:nvSpPr>
        <p:spPr>
          <a:xfrm>
            <a:off x="11924168" y="6605588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100" b="0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100" b="0" i="0" u="none" strike="noStrike" kern="0" cap="none" spc="0" normalizeH="0" baseline="0" noProof="0" dirty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9908D209-98BF-2A4B-8298-8ECBD9E9DA5D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B6C49EE-74EB-734C-ADC5-B157448EAC83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92A4171B-28D4-784C-BD71-4A2D84F793EF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B778F22A-8EA5-CB4E-A80D-9B523B637ADF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38298B80-281F-9B47-8E7B-225463163521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A738F259-801C-0A4D-BB5F-2913FC195DB0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5109AEC-F46C-9343-8876-241CA7F0CF01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3965890-881F-0548-9AA6-6BEDB629FF4A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8A682B1-016E-8448-9F6D-DA4F5A7FD212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F073868-2303-4649-B151-B5A1C678C254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3934189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6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 bwMode="auto">
          <a:xfrm>
            <a:off x="7954963" y="3038475"/>
            <a:ext cx="36068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0066B1"/>
                </a:solidFill>
                <a:latin typeface="+mn-lt"/>
                <a:ea typeface="+mj-ea"/>
                <a:cs typeface="+mj-cs"/>
              </a:defRPr>
            </a:lvl1pPr>
            <a:lvl2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2pPr>
            <a:lvl3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3pPr>
            <a:lvl4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4pPr>
            <a:lvl5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5pPr>
            <a:lvl6pPr marL="4572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t>Thank You</a:t>
            </a:r>
            <a:endParaRPr kumimoji="0" lang="en-I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07158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48336" y="129656"/>
            <a:ext cx="9318178" cy="7794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364665" y="1307507"/>
            <a:ext cx="10515600" cy="4932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0066B1"/>
                </a:solidFill>
              </a:defRPr>
            </a:lvl1pPr>
            <a:lvl2pPr>
              <a:defRPr sz="2000">
                <a:solidFill>
                  <a:srgbClr val="0066B1"/>
                </a:solidFill>
              </a:defRPr>
            </a:lvl2pPr>
            <a:lvl3pPr>
              <a:defRPr sz="2000">
                <a:solidFill>
                  <a:srgbClr val="0066B1"/>
                </a:solidFill>
              </a:defRPr>
            </a:lvl3pPr>
            <a:lvl4pPr>
              <a:defRPr sz="2000">
                <a:solidFill>
                  <a:srgbClr val="0066B1"/>
                </a:solidFill>
              </a:defRPr>
            </a:lvl4pPr>
            <a:lvl5pPr>
              <a:defRPr sz="2000">
                <a:solidFill>
                  <a:srgbClr val="0066B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917379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October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80695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80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October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722539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"/>
          <p:cNvSpPr/>
          <p:nvPr/>
        </p:nvSpPr>
        <p:spPr>
          <a:xfrm>
            <a:off x="-4138" y="0"/>
            <a:ext cx="12230432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34818E-EC28-9645-9347-F9D41C90B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74" y="341259"/>
            <a:ext cx="2015414" cy="369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125608"/>
            <a:ext cx="9161579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34EBBD-F344-BC42-8A59-4A611AD90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554" y="1755395"/>
            <a:ext cx="10683430" cy="42608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D4498B79-858E-1543-BA26-1BD641D46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05588"/>
            <a:ext cx="1892300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</a:p>
        </p:txBody>
      </p:sp>
    </p:spTree>
    <p:extLst>
      <p:ext uri="{BB962C8B-B14F-4D97-AF65-F5344CB8AC3E}">
        <p14:creationId xmlns:p14="http://schemas.microsoft.com/office/powerpoint/2010/main" val="22742083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C808054-F6A8-944C-B278-21B7816A8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D5C0545F-2DC0-AD4C-8EEE-A6BCC558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71" y="549105"/>
            <a:ext cx="5589735" cy="1508126"/>
          </a:xfrm>
          <a:prstGeom prst="rect">
            <a:avLst/>
          </a:prstGeom>
        </p:spPr>
        <p:txBody>
          <a:bodyPr/>
          <a:lstStyle>
            <a:lvl1pPr algn="l"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FB559D-C1CE-8747-8028-6E91AC21E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214" y="2569639"/>
            <a:ext cx="5620192" cy="2819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161CA03-F831-9A42-BF8D-F5030C57A577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9C311CC-746C-5C46-89B4-F9CE6A041F6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5B99CD3-B95E-F840-8F3D-AB25A49BDC62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D7CD11A5-EDD9-414D-B306-B9D1B117AEBE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D8A6C9D4-8C2A-4640-9716-2730F8FF2E9E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D093E14-BD23-0340-992F-1DF17F14108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A28637D-C818-6546-AB2C-45324A86CAF9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BF5E8B9-B337-BE44-854D-3F30AE8FBB92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86D418E-93D7-2244-8F5D-AC4BBD0618E3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FD7F25D-6D0F-2A4F-AE75-3F187AD18020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xmlns="" id="{15D04E4D-5087-D544-8EBB-71674727E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D770E198-EE0F-2449-B311-8220C7AF11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18618" y="469958"/>
            <a:ext cx="5159165" cy="7435199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3100298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0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 userDrawn="1"/>
        </p:nvSpPr>
        <p:spPr>
          <a:xfrm>
            <a:off x="0" y="0"/>
            <a:ext cx="12192000" cy="107051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78000">
                <a:schemeClr val="bg1"/>
              </a:gs>
            </a:gsLst>
            <a:lin ang="16200000" scaled="1"/>
            <a:tileRect/>
          </a:gra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9495307" cy="332399"/>
          </a:xfrm>
        </p:spPr>
        <p:txBody>
          <a:bodyPr anchor="b"/>
          <a:lstStyle>
            <a:lvl1pPr>
              <a:defRPr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04 Project Leap_Next Gen SW Solutions 3Oct2018.pptx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349" y="6636423"/>
            <a:ext cx="12242464" cy="383388"/>
            <a:chOff x="6349" y="6636423"/>
            <a:chExt cx="12242464" cy="383388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349" y="6711924"/>
              <a:ext cx="11966575" cy="146076"/>
            </a:xfrm>
            <a:prstGeom prst="rect">
              <a:avLst/>
            </a:prstGeom>
            <a:gradFill flip="none" rotWithShape="1">
              <a:gsLst>
                <a:gs pos="0">
                  <a:srgbClr val="0092DB"/>
                </a:gs>
                <a:gs pos="92000">
                  <a:srgbClr val="70AD47"/>
                </a:gs>
              </a:gsLst>
              <a:lin ang="0" scaled="1"/>
              <a:tileRect/>
            </a:gradFill>
            <a:ln w="95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11971119" y="6636423"/>
              <a:ext cx="277694" cy="383388"/>
              <a:chOff x="11879043" y="6645154"/>
              <a:chExt cx="277694" cy="383388"/>
            </a:xfrm>
          </p:grpSpPr>
          <p:sp>
            <p:nvSpPr>
              <p:cNvPr id="15" name="Arc 14"/>
              <p:cNvSpPr/>
              <p:nvPr userDrawn="1"/>
            </p:nvSpPr>
            <p:spPr>
              <a:xfrm>
                <a:off x="11879043" y="6666015"/>
                <a:ext cx="277694" cy="362527"/>
              </a:xfrm>
              <a:prstGeom prst="arc">
                <a:avLst>
                  <a:gd name="adj1" fmla="val 10436195"/>
                  <a:gd name="adj2" fmla="val 16164810"/>
                </a:avLst>
              </a:prstGeom>
              <a:ln w="9525" cap="rnd">
                <a:solidFill>
                  <a:srgbClr val="70AD47"/>
                </a:solidFill>
                <a:prstDash val="solid"/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Oval 15"/>
              <p:cNvSpPr/>
              <p:nvPr userDrawn="1"/>
            </p:nvSpPr>
            <p:spPr>
              <a:xfrm>
                <a:off x="12014300" y="6645154"/>
                <a:ext cx="36576" cy="36576"/>
              </a:xfrm>
              <a:prstGeom prst="ellipse">
                <a:avLst/>
              </a:prstGeom>
              <a:solidFill>
                <a:schemeClr val="tx2"/>
              </a:solidFill>
              <a:ln w="9525" cap="rnd">
                <a:noFill/>
                <a:prstDash val="sys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Calibri" panose="020F0502020204030204" pitchFamily="34" charset="0"/>
                </a:endParaRPr>
              </a:p>
            </p:txBody>
          </p:sp>
        </p:grpSp>
      </p:grpSp>
      <p:pic>
        <p:nvPicPr>
          <p:cNvPr id="18" name="Picture 364" descr="Sterlite Technologies logo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958" y="694668"/>
            <a:ext cx="1248378" cy="2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B6B078F-6B5B-4649-88CA-4457B64650BC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AEDA168-4692-CA42-BBA4-95BEA61E202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1B1B357-5070-E64B-B2AB-C7A6C8B0EA88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37CDEDFB-DE1D-2548-81F8-5F67B8B5B0A4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B120519-01C4-DF4A-9C1A-EF81D2EAD132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1C268B67-8824-404D-90A8-5FC453F23DD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C99406D-50EC-C74A-BE89-235970598E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168DB5F2-1918-AD47-B02B-3F1311BB9011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97B3ABF-B225-9240-BE8E-E95B0968FFB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B81795-551B-B14E-B662-85CFEDDA1217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xmlns="" id="{22F86A84-7A97-CB4F-A201-A6175D151B4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CE0893C3-D2C2-EF40-9EEA-7C9E376E5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xmlns="" id="{51FDC2C6-A8FE-6746-A135-C26E230B99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19950" y="963290"/>
            <a:ext cx="3421832" cy="4931420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xmlns="" id="{24A394E3-CEF4-434E-B8BA-A7752FE2F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67" y="2040510"/>
            <a:ext cx="6289780" cy="2814411"/>
          </a:xfrm>
          <a:prstGeom prst="rect">
            <a:avLst/>
          </a:prstGeom>
        </p:spPr>
        <p:txBody>
          <a:bodyPr/>
          <a:lstStyle>
            <a:lvl1pPr algn="r"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14133348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4EA49B2-B2FF-4947-9709-2F2021A6B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xmlns="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34EBBD-F344-BC42-8A59-4A611AD90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639" y="1656452"/>
            <a:ext cx="10683430" cy="42608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6E8E7FBD-0A83-A040-AEE3-94907C38B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A14EAD9-9B77-D341-BE37-E06DE7AB8E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5297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4EA49B2-B2FF-4947-9709-2F2021A6B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xmlns="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6E8E7FBD-0A83-A040-AEE3-94907C38B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A14EAD9-9B77-D341-BE37-E06DE7AB8E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798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275199-1176-234D-B686-65D73C4B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241" y="0"/>
            <a:ext cx="1809906" cy="205723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xmlns="" id="{0B403B51-449A-F04D-8120-455AD130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125608"/>
            <a:ext cx="9161579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780518AC-5284-4348-BFA3-EB2E7703C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1400865"/>
            <a:ext cx="5194583" cy="49633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93CBE094-E58C-9C48-933C-D84E2D9153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95760" y="1400865"/>
            <a:ext cx="5194583" cy="49633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xmlns="" id="{E64AE565-3152-D84D-A473-D02463E77880}"/>
              </a:ext>
            </a:extLst>
          </p:cNvPr>
          <p:cNvSpPr txBox="1">
            <a:spLocks/>
          </p:cNvSpPr>
          <p:nvPr userDrawn="1"/>
        </p:nvSpPr>
        <p:spPr>
          <a:xfrm>
            <a:off x="11924168" y="6605588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08D209-98BF-2A4B-8298-8ECBD9E9DA5D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B6C49EE-74EB-734C-ADC5-B157448EAC83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92A4171B-28D4-784C-BD71-4A2D84F793EF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778F22A-8EA5-CB4E-A80D-9B523B637ADF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8298B80-281F-9B47-8E7B-225463163521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A738F259-801C-0A4D-BB5F-2913FC195DB0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109AEC-F46C-9343-8876-241CA7F0CF01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63965890-881F-0548-9AA6-6BEDB629FF4A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8A682B1-016E-8448-9F6D-DA4F5A7FD212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F073868-2303-4649-B151-B5A1C678C254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xmlns="" id="{8E51ABC6-722D-AE40-BF6A-71179F5BF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xmlns="" id="{5F1593E0-C9DB-A34D-A37F-5F91CD76862C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29A265A8-3ECE-064E-8900-221003CE63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473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lin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8FD5DEF-8845-E346-A3B7-5EF31727D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5312" y="0"/>
            <a:ext cx="6305119" cy="6884988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E7C1AFB-42A8-7C43-8A0A-F4D5B06C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66047"/>
            <a:ext cx="4968240" cy="15081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95CB6CA-D25C-644C-9DDA-C9C031EB14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198913"/>
            <a:ext cx="4968240" cy="4136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23F7FCB-6635-8547-A913-042F71665ECE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84C5EAA-9890-6D4F-B6DD-06E08EC943C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BB514545-6D0C-734A-9600-67C80E4F962C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1D795F89-F616-B045-A0F1-65C5B7C1C16E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06854A1C-013F-CD42-A9D1-FDBB4C667153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09422DF1-0EFA-C742-BB28-AAF9C6054EA1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78A4FCD-EC75-884E-AFE1-DE4786E9B4A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E0ECCD77-613C-5543-B304-CB32BE0607B5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93EA8AD-0425-A242-AD86-5A3F4710A1F8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77D096F-E9B5-AA45-BCC4-A3F00ECC15DF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FCC531F1-94DC-5846-B783-81E4F7B3D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A4F94BF-A772-AC48-B5A7-5FBACF873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295EA3E-423D-EE4B-A1D4-2CC9DF1734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8366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line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E50E3B-71A1-7143-B226-BC52CDEF40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2430" y="0"/>
            <a:ext cx="12230432" cy="4297363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6A4B1AF3-67B6-7549-90E1-39113840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4ED528F5-3E4C-C645-AA07-F1CE93C1017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6B0CBD1-34C8-DA42-9F50-61C10F7A0E0D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422BA68C-503B-F348-9865-CE71E28D303B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2C885681-6F08-F34A-91C1-1CCA0A3A9BDC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A61E0FD0-C7A1-F442-8BF9-9AAFDD98CEDD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F5FBBC50-F96B-8A46-AD87-A9EF28413F10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8D2F63F-8326-1B46-957C-930CAA61C76C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F206250-E97E-0943-8036-5AD1C0F9E728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19B677C-CE8F-2D44-A748-C339BF7F5252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CA763AF-8998-DE4A-84AF-BB772C446EEB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9FC6FB5-83E4-834D-B047-49459EDAF9A4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xmlns="" id="{34387320-F11C-1C4A-8DFF-F21E5E702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829CEF4-3AF8-184B-95F2-0FC5EAC2EA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8107E3C-871C-F844-B04A-4891E2CD26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943" y="469958"/>
            <a:ext cx="1078963" cy="4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7405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tags" Target="../tags/tag2.xml"/><Relationship Id="rId21" Type="http://schemas.openxmlformats.org/officeDocument/2006/relationships/tags" Target="../tags/tag3.xml"/><Relationship Id="rId22" Type="http://schemas.openxmlformats.org/officeDocument/2006/relationships/oleObject" Target="../embeddings/oleObject1.bin"/><Relationship Id="rId23" Type="http://schemas.openxmlformats.org/officeDocument/2006/relationships/image" Target="../media/image7.emf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19" Type="http://schemas.openxmlformats.org/officeDocument/2006/relationships/vmlDrawing" Target="../drawings/vmlDrawing1.v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6249" y="6642855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ACB1658E-5C68-CB43-BACB-788A5B64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9DDF0C4F-9045-3548-9802-128CB5B0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713" y="1906476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82CF39F0-44BA-E647-AA99-658BDDE79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1467" y="749850"/>
            <a:ext cx="235112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AC1B52D-7485-264C-B4F3-6A96EBB94E64}" type="datetime3">
              <a:rPr lang="en-IN" smtClean="0"/>
              <a:pPr/>
              <a:t>28 October 2019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A307519A-E37F-4748-9265-06035F60EDA4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401688B-5BBF-494D-A11B-601370B2C360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A4F81A8-2C73-3246-8DF2-B7994515FA8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A9F8BC5-62B8-154A-8456-2FF4CA07D3B9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7783601-7305-E24D-BE5B-DCE43F9C003B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2F196B8D-1B4E-4B47-9FDA-4B816603B824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5BE025-9E92-B24D-B3B5-E5C787C7D03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03F16BB-3F8A-7744-842C-5CEE50C7ECC4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8B9ED89-C260-6545-B790-2DD3B26ED52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1699DF4-495D-5342-BA47-C4329DE33F7D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BF94B498-FE55-AB43-864B-02ED9B508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</p:sldLayoutIdLst>
  <p:transition spd="med"/>
  <p:hf hdr="0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0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32" name="think-cell Slide" r:id="rId22" imgW="421" imgH="423" progId="TCLayout.ActiveDocument.1">
                  <p:embed/>
                </p:oleObj>
              </mc:Choice>
              <mc:Fallback>
                <p:oleObj name="think-cell Slide" r:id="rId22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-2438" y="-3918"/>
            <a:ext cx="12198096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31788" y="76200"/>
            <a:ext cx="61595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IN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1788" y="1333500"/>
            <a:ext cx="10515600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October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11869738" y="6605588"/>
            <a:ext cx="44291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5ECB-56B7-48D0-B80B-3C01E4FE1B86}" type="slidenum">
              <a:rPr kumimoji="0" lang="en-I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Calibri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altLang="en-US" sz="1100" b="0" i="0" u="none" strike="noStrike" kern="1200" cap="none" spc="0" normalizeH="0" baseline="0" noProof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08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6" r:id="rId17"/>
  </p:sldLayoutIdLst>
  <p:hf hdr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7013" indent="-227013" algn="l" defTabSz="9128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000" kern="1200">
          <a:solidFill>
            <a:srgbClr val="0066B1"/>
          </a:solidFill>
          <a:latin typeface="+mn-lt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7D8184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rgbClr val="0066B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0066B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0066B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4" Type="http://schemas.openxmlformats.org/officeDocument/2006/relationships/slide" Target="slide21.xml"/><Relationship Id="rId5" Type="http://schemas.openxmlformats.org/officeDocument/2006/relationships/slide" Target="slide22.xml"/><Relationship Id="rId6" Type="http://schemas.openxmlformats.org/officeDocument/2006/relationships/slide" Target="slide25.xml"/><Relationship Id="rId7" Type="http://schemas.openxmlformats.org/officeDocument/2006/relationships/slide" Target="slide26.xml"/><Relationship Id="rId8" Type="http://schemas.openxmlformats.org/officeDocument/2006/relationships/slide" Target="slide27.xml"/><Relationship Id="rId9" Type="http://schemas.openxmlformats.org/officeDocument/2006/relationships/slide" Target="slide2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" Target="slide17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38000" y="6502400"/>
            <a:ext cx="212725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IN" sz="9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8715" y="6007289"/>
            <a:ext cx="257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www.sterlitetech.com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STL Corporate Deck 2019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 smtClean="0"/>
              <a:t>Network Services Business</a:t>
            </a:r>
            <a:endParaRPr lang="en-GB" sz="4000" b="0" dirty="0"/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xmlns="" id="{72DE7BEB-E44C-DC4F-8B1F-3A795AE5A8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8666" y="491793"/>
            <a:ext cx="4003667" cy="5899583"/>
          </a:xfrm>
        </p:spPr>
      </p:pic>
    </p:spTree>
    <p:extLst>
      <p:ext uri="{BB962C8B-B14F-4D97-AF65-F5344CB8AC3E}">
        <p14:creationId xmlns:p14="http://schemas.microsoft.com/office/powerpoint/2010/main" val="2485410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4FD7DE-093E-43D2-AEEF-462CBDF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Truly end-to-end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C475884-82E1-4511-AAA5-8F0AFC276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FCD34C-D79F-47F4-BDBC-3172244BE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295F861-7B30-4A85-BA6A-5548657D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909305"/>
              </p:ext>
            </p:extLst>
          </p:nvPr>
        </p:nvGraphicFramePr>
        <p:xfrm>
          <a:off x="851570" y="2527515"/>
          <a:ext cx="5347548" cy="3291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516">
                  <a:extLst>
                    <a:ext uri="{9D8B030D-6E8A-4147-A177-3AD203B41FA5}">
                      <a16:colId xmlns:a16="http://schemas.microsoft.com/office/drawing/2014/main" xmlns="" val="3785199242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xmlns="" val="761689946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xmlns="" val="250427510"/>
                    </a:ext>
                  </a:extLst>
                </a:gridCol>
              </a:tblGrid>
              <a:tr h="6319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haul - Core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Connectivity</a:t>
                      </a:r>
                      <a:endParaRPr lang="en-US" sz="1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Transport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9331089"/>
                  </a:ext>
                </a:extLst>
              </a:tr>
              <a:tr h="704677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Inter-city,</a:t>
                      </a: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Intra-city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Wireless backhaul, </a:t>
                      </a:r>
                      <a:endParaRPr lang="en-US" sz="105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haul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MPLS, DWDM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041883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Hyperscale FR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(powered by LEAD360o)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FTTx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Mantra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powered by 5i)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2615238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DNA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(powered by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iCORE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4572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3AF92AB-A1F4-49BC-83E0-C4C580C63E91}"/>
              </a:ext>
            </a:extLst>
          </p:cNvPr>
          <p:cNvSpPr txBox="1"/>
          <p:nvPr/>
        </p:nvSpPr>
        <p:spPr>
          <a:xfrm>
            <a:off x="5436867" y="5633454"/>
            <a:ext cx="165177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NEXT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40913C-49F4-4E37-A1EB-CF4B8008E7F0}"/>
              </a:ext>
            </a:extLst>
          </p:cNvPr>
          <p:cNvSpPr txBox="1"/>
          <p:nvPr/>
        </p:nvSpPr>
        <p:spPr>
          <a:xfrm>
            <a:off x="4816856" y="5936883"/>
            <a:ext cx="274320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E2E Network modernisation)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ystem Integration">
            <a:extLst>
              <a:ext uri="{FF2B5EF4-FFF2-40B4-BE49-F238E27FC236}">
                <a16:creationId xmlns:a16="http://schemas.microsoft.com/office/drawing/2014/main" xmlns="" id="{B6EB24A8-BAAB-774C-8274-057FC910EC83}"/>
              </a:ext>
            </a:extLst>
          </p:cNvPr>
          <p:cNvSpPr txBox="1"/>
          <p:nvPr/>
        </p:nvSpPr>
        <p:spPr>
          <a:xfrm>
            <a:off x="632361" y="1495567"/>
            <a:ext cx="5785965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13152" y="1228994"/>
            <a:ext cx="11511015" cy="5133706"/>
          </a:xfrm>
          <a:prstGeom prst="roundRect">
            <a:avLst/>
          </a:prstGeom>
          <a:noFill/>
          <a:ln w="22225" cap="flat">
            <a:gradFill>
              <a:gsLst>
                <a:gs pos="25000">
                  <a:srgbClr val="FF5B9D"/>
                </a:gs>
                <a:gs pos="75000">
                  <a:srgbClr val="6441C3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560240"/>
              </p:ext>
            </p:extLst>
          </p:nvPr>
        </p:nvGraphicFramePr>
        <p:xfrm>
          <a:off x="6199118" y="2527313"/>
          <a:ext cx="5188749" cy="2667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254">
                  <a:extLst>
                    <a:ext uri="{9D8B030D-6E8A-4147-A177-3AD203B41FA5}">
                      <a16:colId xmlns:a16="http://schemas.microsoft.com/office/drawing/2014/main" xmlns="" val="729457907"/>
                    </a:ext>
                  </a:extLst>
                </a:gridCol>
                <a:gridCol w="1530615">
                  <a:extLst>
                    <a:ext uri="{9D8B030D-6E8A-4147-A177-3AD203B41FA5}">
                      <a16:colId xmlns:a16="http://schemas.microsoft.com/office/drawing/2014/main" xmlns="" val="386791056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xmlns="" val="4106652836"/>
                    </a:ext>
                  </a:extLst>
                </a:gridCol>
              </a:tblGrid>
              <a:tr h="636662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Data Center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Security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Applications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6417117"/>
                  </a:ext>
                </a:extLst>
              </a:tr>
              <a:tr h="704953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Cloud and </a:t>
                      </a:r>
                      <a:endParaRPr lang="en-US" sz="105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on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prem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Complete Security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-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convergence of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physical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cyber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Big data Network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analytics, </a:t>
                      </a:r>
                      <a:r>
                        <a:rPr lang="en-US" sz="105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IoT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AI platforms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4632676"/>
                  </a:ext>
                </a:extLst>
              </a:tr>
              <a:tr h="9860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Massive connectivity solutions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</a:p>
                    <a:p>
                      <a:endParaRPr lang="en-US" sz="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interconnect &amp; -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Design,Build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security with </a:t>
                      </a:r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Cyber security with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dot</a:t>
                      </a:r>
                      <a:endParaRPr lang="en-US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STL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Garv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7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Supercomputer for villages</a:t>
                      </a:r>
                      <a:endParaRPr lang="en-US" sz="11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4660569"/>
                  </a:ext>
                </a:extLst>
              </a:tr>
            </a:tbl>
          </a:graphicData>
        </a:graphic>
      </p:graphicFrame>
      <p:sp>
        <p:nvSpPr>
          <p:cNvPr id="15" name="System Integration">
            <a:extLst>
              <a:ext uri="{FF2B5EF4-FFF2-40B4-BE49-F238E27FC236}">
                <a16:creationId xmlns:a16="http://schemas.microsoft.com/office/drawing/2014/main" xmlns="" id="{B6EB24A8-BAAB-774C-8274-057FC910EC83}"/>
              </a:ext>
            </a:extLst>
          </p:cNvPr>
          <p:cNvSpPr txBox="1"/>
          <p:nvPr/>
        </p:nvSpPr>
        <p:spPr>
          <a:xfrm>
            <a:off x="6262752" y="1500137"/>
            <a:ext cx="5277627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Intelligent Digital Ecosyste</a:t>
            </a: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xmlns="" id="{D96A2A40-7688-844D-BCF2-39E53163DE9E}"/>
              </a:ext>
            </a:extLst>
          </p:cNvPr>
          <p:cNvSpPr/>
          <p:nvPr/>
        </p:nvSpPr>
        <p:spPr>
          <a:xfrm>
            <a:off x="614371" y="5305834"/>
            <a:ext cx="10995164" cy="242656"/>
          </a:xfrm>
          <a:prstGeom prst="leftRightArrow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D96A2A40-7688-844D-BCF2-39E53163DE9E}"/>
              </a:ext>
            </a:extLst>
          </p:cNvPr>
          <p:cNvSpPr/>
          <p:nvPr/>
        </p:nvSpPr>
        <p:spPr>
          <a:xfrm>
            <a:off x="1310640" y="2028136"/>
            <a:ext cx="3980425" cy="36962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to End Network </a:t>
            </a: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 portfolio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D96A2A40-7688-844D-BCF2-39E53163DE9E}"/>
              </a:ext>
            </a:extLst>
          </p:cNvPr>
          <p:cNvSpPr/>
          <p:nvPr/>
        </p:nvSpPr>
        <p:spPr>
          <a:xfrm>
            <a:off x="7245096" y="2037564"/>
            <a:ext cx="3707384" cy="33319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Design-led System Integration</a:t>
            </a: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4FD7DE-093E-43D2-AEEF-462CBDF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Truly end-to-end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C475884-82E1-4511-AAA5-8F0AFC276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FCD34C-D79F-47F4-BDBC-3172244BE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295F861-7B30-4A85-BA6A-5548657D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27241"/>
              </p:ext>
            </p:extLst>
          </p:nvPr>
        </p:nvGraphicFramePr>
        <p:xfrm>
          <a:off x="851570" y="2110955"/>
          <a:ext cx="5347548" cy="3291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516">
                  <a:extLst>
                    <a:ext uri="{9D8B030D-6E8A-4147-A177-3AD203B41FA5}">
                      <a16:colId xmlns:a16="http://schemas.microsoft.com/office/drawing/2014/main" xmlns="" val="3785199242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xmlns="" val="761689946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xmlns="" val="250427510"/>
                    </a:ext>
                  </a:extLst>
                </a:gridCol>
              </a:tblGrid>
              <a:tr h="6319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0E0E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haul - Core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E0E0E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Connectivity</a:t>
                      </a:r>
                      <a:endParaRPr lang="en-US" sz="1800" b="1" dirty="0">
                        <a:solidFill>
                          <a:srgbClr val="E0E0E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0E0E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Transport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9331089"/>
                  </a:ext>
                </a:extLst>
              </a:tr>
              <a:tr h="704677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Inter-city,</a:t>
                      </a: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Intra-city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Wireless backhaul, </a:t>
                      </a:r>
                      <a:endParaRPr lang="en-US" sz="105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haul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MPLS, DWDM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041883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Hyperscale FR</a:t>
                      </a:r>
                      <a:r>
                        <a:rPr 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(powered by LEAD360o)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FTTx</a:t>
                      </a:r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Mantra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powered by 5i)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2615238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DNA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(powered by 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iCORE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4572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3AF92AB-A1F4-49BC-83E0-C4C580C63E91}"/>
              </a:ext>
            </a:extLst>
          </p:cNvPr>
          <p:cNvSpPr txBox="1"/>
          <p:nvPr/>
        </p:nvSpPr>
        <p:spPr>
          <a:xfrm>
            <a:off x="5436867" y="5633454"/>
            <a:ext cx="165177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NEXT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40913C-49F4-4E37-A1EB-CF4B8008E7F0}"/>
              </a:ext>
            </a:extLst>
          </p:cNvPr>
          <p:cNvSpPr txBox="1"/>
          <p:nvPr/>
        </p:nvSpPr>
        <p:spPr>
          <a:xfrm>
            <a:off x="4816856" y="5936883"/>
            <a:ext cx="274320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 smtClean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E2E Network modernisation)</a:t>
            </a:r>
            <a:endParaRPr lang="en-US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ystem Integration">
            <a:extLst>
              <a:ext uri="{FF2B5EF4-FFF2-40B4-BE49-F238E27FC236}">
                <a16:creationId xmlns:a16="http://schemas.microsoft.com/office/drawing/2014/main" xmlns="" id="{B6EB24A8-BAAB-774C-8274-057FC910EC83}"/>
              </a:ext>
            </a:extLst>
          </p:cNvPr>
          <p:cNvSpPr txBox="1"/>
          <p:nvPr/>
        </p:nvSpPr>
        <p:spPr>
          <a:xfrm>
            <a:off x="632361" y="1495567"/>
            <a:ext cx="5785965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13152" y="1228994"/>
            <a:ext cx="11511015" cy="5133706"/>
          </a:xfrm>
          <a:prstGeom prst="roundRect">
            <a:avLst/>
          </a:prstGeom>
          <a:noFill/>
          <a:ln w="2222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912492"/>
              </p:ext>
            </p:extLst>
          </p:nvPr>
        </p:nvGraphicFramePr>
        <p:xfrm>
          <a:off x="6199118" y="2110753"/>
          <a:ext cx="5188749" cy="2667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254">
                  <a:extLst>
                    <a:ext uri="{9D8B030D-6E8A-4147-A177-3AD203B41FA5}">
                      <a16:colId xmlns:a16="http://schemas.microsoft.com/office/drawing/2014/main" xmlns="" val="729457907"/>
                    </a:ext>
                  </a:extLst>
                </a:gridCol>
                <a:gridCol w="1530615">
                  <a:extLst>
                    <a:ext uri="{9D8B030D-6E8A-4147-A177-3AD203B41FA5}">
                      <a16:colId xmlns:a16="http://schemas.microsoft.com/office/drawing/2014/main" xmlns="" val="386791056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xmlns="" val="4106652836"/>
                    </a:ext>
                  </a:extLst>
                </a:gridCol>
              </a:tblGrid>
              <a:tr h="636662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rgbClr val="E0E0E0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Data Center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rgbClr val="E0E0E0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Security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E0E0E0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Applications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E0E0E0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6417117"/>
                  </a:ext>
                </a:extLst>
              </a:tr>
              <a:tr h="704953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Cloud and </a:t>
                      </a:r>
                      <a:endParaRPr lang="en-US" sz="105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on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prem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Complete Security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-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convergence of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physical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cyber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Big data Network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analytics, </a:t>
                      </a:r>
                      <a:r>
                        <a:rPr lang="en-US" sz="105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IoT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AI platforms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4632676"/>
                  </a:ext>
                </a:extLst>
              </a:tr>
              <a:tr h="9860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Massive connectivity solutions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</a:p>
                    <a:p>
                      <a:endParaRPr lang="en-US" sz="6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interconnect &amp; - 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Design,Build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security with </a:t>
                      </a:r>
                      <a:r>
                        <a:rPr lang="en-US" sz="16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</a:t>
                      </a: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Cyber security with</a:t>
                      </a:r>
                      <a:r>
                        <a:rPr 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dot</a:t>
                      </a:r>
                      <a:endParaRPr lang="en-US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STL </a:t>
                      </a:r>
                      <a:r>
                        <a:rPr lang="en-US" sz="1600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Garv</a:t>
                      </a:r>
                      <a:r>
                        <a:rPr 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7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Supercomputer for villages</a:t>
                      </a:r>
                      <a:endParaRPr lang="en-US" sz="1100" b="0" i="0" u="none" strike="noStrike" cap="none" spc="0" baseline="0" dirty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4660569"/>
                  </a:ext>
                </a:extLst>
              </a:tr>
            </a:tbl>
          </a:graphicData>
        </a:graphic>
      </p:graphicFrame>
      <p:sp>
        <p:nvSpPr>
          <p:cNvPr id="15" name="System Integration">
            <a:extLst>
              <a:ext uri="{FF2B5EF4-FFF2-40B4-BE49-F238E27FC236}">
                <a16:creationId xmlns:a16="http://schemas.microsoft.com/office/drawing/2014/main" xmlns="" id="{B6EB24A8-BAAB-774C-8274-057FC910EC83}"/>
              </a:ext>
            </a:extLst>
          </p:cNvPr>
          <p:cNvSpPr txBox="1"/>
          <p:nvPr/>
        </p:nvSpPr>
        <p:spPr>
          <a:xfrm>
            <a:off x="6262752" y="1500137"/>
            <a:ext cx="5277627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 smtClean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Intelligent Digital Ecosyste</a:t>
            </a:r>
            <a:r>
              <a:rPr lang="en-IN" sz="2800" b="1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xmlns="" id="{D96A2A40-7688-844D-BCF2-39E53163DE9E}"/>
              </a:ext>
            </a:extLst>
          </p:cNvPr>
          <p:cNvSpPr/>
          <p:nvPr/>
        </p:nvSpPr>
        <p:spPr>
          <a:xfrm>
            <a:off x="614371" y="5305834"/>
            <a:ext cx="10995164" cy="242656"/>
          </a:xfrm>
          <a:prstGeom prst="leftRightArrow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799" y="17575"/>
            <a:ext cx="12169919" cy="685385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66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expertise- </a:t>
            </a:r>
            <a:r>
              <a:rPr lang="en-IN" sz="6600" i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differentiated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6600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End to End offerings</a:t>
            </a:r>
          </a:p>
        </p:txBody>
      </p:sp>
    </p:spTree>
    <p:extLst>
      <p:ext uri="{BB962C8B-B14F-4D97-AF65-F5344CB8AC3E}">
        <p14:creationId xmlns:p14="http://schemas.microsoft.com/office/powerpoint/2010/main" val="312650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119" y="2432152"/>
            <a:ext cx="37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So what do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550D4C3-3B45-7040-9572-FA57AB583942}"/>
              </a:ext>
            </a:extLst>
          </p:cNvPr>
          <p:cNvSpPr txBox="1"/>
          <p:nvPr/>
        </p:nvSpPr>
        <p:spPr>
          <a:xfrm rot="16200000">
            <a:off x="3538189" y="1610306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8355" y="3874872"/>
            <a:ext cx="4403001" cy="839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do Differently?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41" y="254000"/>
            <a:ext cx="9732413" cy="803230"/>
          </a:xfrm>
        </p:spPr>
        <p:txBody>
          <a:bodyPr/>
          <a:lstStyle/>
          <a:p>
            <a:r>
              <a:rPr lang="en-IN" dirty="0" smtClean="0">
                <a:latin typeface="Arial"/>
                <a:cs typeface="Arial"/>
              </a:rPr>
              <a:t>With constant research &amp; innovation….</a:t>
            </a: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5550D4C3-3B45-7040-9572-FA57AB583942}"/>
              </a:ext>
            </a:extLst>
          </p:cNvPr>
          <p:cNvSpPr txBox="1"/>
          <p:nvPr/>
        </p:nvSpPr>
        <p:spPr>
          <a:xfrm rot="16200000">
            <a:off x="-1379252" y="1832198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sp>
        <p:nvSpPr>
          <p:cNvPr id="77" name="Rectangle: Rounded Corners 1">
            <a:extLst>
              <a:ext uri="{FF2B5EF4-FFF2-40B4-BE49-F238E27FC236}">
                <a16:creationId xmlns:a16="http://schemas.microsoft.com/office/drawing/2014/main" xmlns="" id="{D820A4F2-E878-A042-9644-27E458F2E5E9}"/>
              </a:ext>
            </a:extLst>
          </p:cNvPr>
          <p:cNvSpPr/>
          <p:nvPr/>
        </p:nvSpPr>
        <p:spPr>
          <a:xfrm>
            <a:off x="5992780" y="1607291"/>
            <a:ext cx="6177139" cy="1085730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915B43-0D44-E140-ACEF-310B2CCBDA49}"/>
              </a:ext>
            </a:extLst>
          </p:cNvPr>
          <p:cNvSpPr txBox="1"/>
          <p:nvPr/>
        </p:nvSpPr>
        <p:spPr>
          <a:xfrm>
            <a:off x="6276424" y="1793839"/>
            <a:ext cx="57995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FOR SMARTER NETWORK</a:t>
            </a:r>
          </a:p>
        </p:txBody>
      </p:sp>
      <p:sp>
        <p:nvSpPr>
          <p:cNvPr id="84" name="Rectangle: Rounded Corners 1">
            <a:extLst>
              <a:ext uri="{FF2B5EF4-FFF2-40B4-BE49-F238E27FC236}">
                <a16:creationId xmlns:a16="http://schemas.microsoft.com/office/drawing/2014/main" xmlns="" id="{EAA19C2D-FF32-514F-AC0B-A3A741A6D83E}"/>
              </a:ext>
            </a:extLst>
          </p:cNvPr>
          <p:cNvSpPr/>
          <p:nvPr/>
        </p:nvSpPr>
        <p:spPr>
          <a:xfrm>
            <a:off x="5992780" y="2893076"/>
            <a:ext cx="6177139" cy="1085730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5" name="Rectangle: Rounded Corners 1">
            <a:extLst>
              <a:ext uri="{FF2B5EF4-FFF2-40B4-BE49-F238E27FC236}">
                <a16:creationId xmlns:a16="http://schemas.microsoft.com/office/drawing/2014/main" xmlns="" id="{5B84EDC7-728A-6E4C-A65B-F4E0655AE4A7}"/>
              </a:ext>
            </a:extLst>
          </p:cNvPr>
          <p:cNvSpPr/>
          <p:nvPr/>
        </p:nvSpPr>
        <p:spPr>
          <a:xfrm>
            <a:off x="5992780" y="4178861"/>
            <a:ext cx="6177139" cy="1085730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6" name="Rectangle: Rounded Corners 1">
            <a:extLst>
              <a:ext uri="{FF2B5EF4-FFF2-40B4-BE49-F238E27FC236}">
                <a16:creationId xmlns:a16="http://schemas.microsoft.com/office/drawing/2014/main" xmlns="" id="{5D237F8A-C9D3-FD47-B3F5-0575DAFC9BFF}"/>
              </a:ext>
            </a:extLst>
          </p:cNvPr>
          <p:cNvSpPr/>
          <p:nvPr/>
        </p:nvSpPr>
        <p:spPr>
          <a:xfrm>
            <a:off x="5992780" y="5464646"/>
            <a:ext cx="6177139" cy="1085730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22D101-FA6D-EA41-AEDB-0051394D4273}"/>
              </a:ext>
            </a:extLst>
          </p:cNvPr>
          <p:cNvSpPr txBox="1"/>
          <p:nvPr/>
        </p:nvSpPr>
        <p:spPr>
          <a:xfrm>
            <a:off x="6276424" y="2180346"/>
            <a:ext cx="579955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and applied research on smarter networks of the future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40BEF359-F82D-E94A-8225-61911BB54410}"/>
              </a:ext>
            </a:extLst>
          </p:cNvPr>
          <p:cNvSpPr txBox="1"/>
          <p:nvPr/>
        </p:nvSpPr>
        <p:spPr>
          <a:xfrm>
            <a:off x="6276424" y="2996842"/>
            <a:ext cx="57995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SNL – Next Gen Access Technology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36D94BD-078B-8A44-B364-E62F655FC431}"/>
              </a:ext>
            </a:extLst>
          </p:cNvPr>
          <p:cNvSpPr txBox="1"/>
          <p:nvPr/>
        </p:nvSpPr>
        <p:spPr>
          <a:xfrm>
            <a:off x="6276424" y="3383349"/>
            <a:ext cx="579955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Carrier grade network – Development of Next Gen converged access network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458B830A-EC92-1744-BBA6-E4D5611CE453}"/>
              </a:ext>
            </a:extLst>
          </p:cNvPr>
          <p:cNvSpPr txBox="1"/>
          <p:nvPr/>
        </p:nvSpPr>
        <p:spPr>
          <a:xfrm>
            <a:off x="6276424" y="4295409"/>
            <a:ext cx="57995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 – CENTER OF EXCELLENCE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CEABF340-F0E9-0A45-9176-75A398DA5F23}"/>
              </a:ext>
            </a:extLst>
          </p:cNvPr>
          <p:cNvSpPr txBox="1"/>
          <p:nvPr/>
        </p:nvSpPr>
        <p:spPr>
          <a:xfrm>
            <a:off x="6276424" y="4681915"/>
            <a:ext cx="579955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Disruptive innovation to develop first of its kind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deployment approaches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204766A4-35B8-9643-86B5-7208572D4B5F}"/>
              </a:ext>
            </a:extLst>
          </p:cNvPr>
          <p:cNvSpPr txBox="1"/>
          <p:nvPr/>
        </p:nvSpPr>
        <p:spPr>
          <a:xfrm>
            <a:off x="6276424" y="5549928"/>
            <a:ext cx="57995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STL TECH ACADEMY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18D673E2-3352-5A41-B8E8-FE973102778D}"/>
              </a:ext>
            </a:extLst>
          </p:cNvPr>
          <p:cNvSpPr txBox="1"/>
          <p:nvPr/>
        </p:nvSpPr>
        <p:spPr>
          <a:xfrm>
            <a:off x="6276424" y="5936435"/>
            <a:ext cx="579955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network creation ecosystem through certified technical training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1349397-C040-1C44-BC32-7F8811320B42}"/>
              </a:ext>
            </a:extLst>
          </p:cNvPr>
          <p:cNvSpPr/>
          <p:nvPr/>
        </p:nvSpPr>
        <p:spPr>
          <a:xfrm>
            <a:off x="5653263" y="1849476"/>
            <a:ext cx="529217" cy="529217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D0B249F8-3701-7F47-B2D8-F04E482FF99D}"/>
              </a:ext>
            </a:extLst>
          </p:cNvPr>
          <p:cNvSpPr/>
          <p:nvPr/>
        </p:nvSpPr>
        <p:spPr>
          <a:xfrm>
            <a:off x="5653263" y="3157206"/>
            <a:ext cx="529217" cy="529217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6F3D84A-4926-6F4D-ABED-7BE20F21AD8F}"/>
              </a:ext>
            </a:extLst>
          </p:cNvPr>
          <p:cNvSpPr/>
          <p:nvPr/>
        </p:nvSpPr>
        <p:spPr>
          <a:xfrm>
            <a:off x="5653263" y="4391089"/>
            <a:ext cx="529217" cy="529217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3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3F0D1942-3925-3D46-B49C-6C76441C1C49}"/>
              </a:ext>
            </a:extLst>
          </p:cNvPr>
          <p:cNvSpPr/>
          <p:nvPr/>
        </p:nvSpPr>
        <p:spPr>
          <a:xfrm>
            <a:off x="5653263" y="5671826"/>
            <a:ext cx="529217" cy="529217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4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952914" y="1960875"/>
            <a:ext cx="1862046" cy="928942"/>
            <a:chOff x="633190" y="1141901"/>
            <a:chExt cx="1862046" cy="928942"/>
          </a:xfrm>
        </p:grpSpPr>
        <p:sp>
          <p:nvSpPr>
            <p:cNvPr id="32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633190" y="1141901"/>
              <a:ext cx="186204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endParaRPr sz="3600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633190" y="1670733"/>
              <a:ext cx="1033743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7671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</a:t>
              </a:r>
              <a:endParaRPr sz="2000" b="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18659" y="3232125"/>
            <a:ext cx="2092879" cy="928942"/>
            <a:chOff x="2417405" y="3225324"/>
            <a:chExt cx="2092879" cy="928942"/>
          </a:xfrm>
        </p:grpSpPr>
        <p:sp>
          <p:nvSpPr>
            <p:cNvPr id="35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2417405" y="3225324"/>
              <a:ext cx="209287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DELIVER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2429743" y="3754156"/>
              <a:ext cx="1190837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delight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934102" y="4553530"/>
            <a:ext cx="3614577" cy="928942"/>
            <a:chOff x="583268" y="5379164"/>
            <a:chExt cx="3614577" cy="928942"/>
          </a:xfrm>
        </p:grpSpPr>
        <p:sp>
          <p:nvSpPr>
            <p:cNvPr id="38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583268" y="5379164"/>
              <a:ext cx="36145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VALUE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583268" y="5907996"/>
              <a:ext cx="1580559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transform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5550D4C3-3B45-7040-9572-FA57AB583942}"/>
              </a:ext>
            </a:extLst>
          </p:cNvPr>
          <p:cNvSpPr txBox="1"/>
          <p:nvPr/>
        </p:nvSpPr>
        <p:spPr>
          <a:xfrm rot="16200000">
            <a:off x="-1379252" y="1832199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952914" y="1960876"/>
            <a:ext cx="1862046" cy="928942"/>
            <a:chOff x="633190" y="1141901"/>
            <a:chExt cx="1862046" cy="928942"/>
          </a:xfrm>
        </p:grpSpPr>
        <p:sp>
          <p:nvSpPr>
            <p:cNvPr id="96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633190" y="1141901"/>
              <a:ext cx="186204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endParaRPr sz="3600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633190" y="1670733"/>
              <a:ext cx="1033743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7671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</a:t>
              </a:r>
              <a:endParaRPr sz="2000" b="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0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5" grpId="0"/>
      <p:bldP spid="84" grpId="0" animBg="1"/>
      <p:bldP spid="85" grpId="0" animBg="1"/>
      <p:bldP spid="86" grpId="0" animBg="1"/>
      <p:bldP spid="6" grpId="0"/>
      <p:bldP spid="87" grpId="0"/>
      <p:bldP spid="88" grpId="0"/>
      <p:bldP spid="89" grpId="0"/>
      <p:bldP spid="90" grpId="0"/>
      <p:bldP spid="91" grpId="0"/>
      <p:bldP spid="92" grpId="0"/>
      <p:bldP spid="7" grpId="0" animBg="1"/>
      <p:bldP spid="93" grpId="0" animBg="1"/>
      <p:bldP spid="94" grpId="0" animBg="1"/>
      <p:bldP spid="9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475943" y="6776894"/>
            <a:ext cx="5940015" cy="10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 rot="16200000">
            <a:off x="-1380178" y="1857585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5415698" y="2152179"/>
            <a:ext cx="2723949" cy="1736027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474F0EE-B23C-BA42-A12E-EB5603953979}"/>
              </a:ext>
            </a:extLst>
          </p:cNvPr>
          <p:cNvSpPr txBox="1"/>
          <p:nvPr/>
        </p:nvSpPr>
        <p:spPr>
          <a:xfrm>
            <a:off x="5621947" y="2234610"/>
            <a:ext cx="2293307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/>
                <a:cs typeface="Arial"/>
              </a:rPr>
              <a:t>Robust Planning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approach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(driven by everything survey and algorithm ba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sed planning)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ectangle: Rounded Corners 1">
            <a:extLst>
              <a:ext uri="{FF2B5EF4-FFF2-40B4-BE49-F238E27FC236}">
                <a16:creationId xmlns:a16="http://schemas.microsoft.com/office/drawing/2014/main" xmlns="" id="{9517A32B-9069-8641-BDA4-437E6E91D7E5}"/>
              </a:ext>
            </a:extLst>
          </p:cNvPr>
          <p:cNvSpPr/>
          <p:nvPr/>
        </p:nvSpPr>
        <p:spPr>
          <a:xfrm>
            <a:off x="5415698" y="4210605"/>
            <a:ext cx="2723949" cy="1811779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9" name="Network Integration">
            <a:extLst>
              <a:ext uri="{FF2B5EF4-FFF2-40B4-BE49-F238E27FC236}">
                <a16:creationId xmlns:a16="http://schemas.microsoft.com/office/drawing/2014/main" xmlns="" id="{3C41D513-45B6-0244-9637-E1C9DFEC2D8A}"/>
              </a:ext>
            </a:extLst>
          </p:cNvPr>
          <p:cNvSpPr txBox="1"/>
          <p:nvPr/>
        </p:nvSpPr>
        <p:spPr>
          <a:xfrm>
            <a:off x="5850579" y="1488962"/>
            <a:ext cx="53073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spcBef>
                <a:spcPts val="600"/>
              </a:spcBef>
              <a:defRPr sz="2000">
                <a:solidFill>
                  <a:srgbClr val="31AC5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600"/>
              </a:spcAft>
              <a:buClr>
                <a:schemeClr val="tx1"/>
              </a:buClr>
              <a:defRPr/>
            </a:pPr>
            <a:r>
              <a:rPr lang="en-US" sz="2400" b="1">
                <a:solidFill>
                  <a:srgbClr val="1B47C5"/>
                </a:solidFill>
              </a:rPr>
              <a:t>STL way of Execution</a:t>
            </a:r>
            <a:endParaRPr lang="en-US"/>
          </a:p>
        </p:txBody>
      </p:sp>
      <p:sp>
        <p:nvSpPr>
          <p:cNvPr id="30" name="Rectangle: Rounded Corners 1">
            <a:extLst>
              <a:ext uri="{FF2B5EF4-FFF2-40B4-BE49-F238E27FC236}">
                <a16:creationId xmlns:a16="http://schemas.microsoft.com/office/drawing/2014/main" xmlns="" id="{6DFE0E01-24D7-4C4A-BBCE-4D5D48FFE9E5}"/>
              </a:ext>
            </a:extLst>
          </p:cNvPr>
          <p:cNvSpPr/>
          <p:nvPr/>
        </p:nvSpPr>
        <p:spPr>
          <a:xfrm>
            <a:off x="8681412" y="2164274"/>
            <a:ext cx="2723949" cy="1736027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94E615E-C65F-487D-A9E6-7D29EE0326C2}"/>
              </a:ext>
            </a:extLst>
          </p:cNvPr>
          <p:cNvSpPr txBox="1"/>
          <p:nvPr/>
        </p:nvSpPr>
        <p:spPr>
          <a:xfrm>
            <a:off x="8748567" y="2234610"/>
            <a:ext cx="2619879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/>
                <a:cs typeface="Arial"/>
              </a:rPr>
              <a:t>Superior project management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(driven by industry standard Playbooks &amp; processes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alongwith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E2E digital platform for program management)</a:t>
            </a:r>
          </a:p>
        </p:txBody>
      </p:sp>
      <p:sp>
        <p:nvSpPr>
          <p:cNvPr id="24" name="Rectangle: Rounded Corners 1">
            <a:extLst>
              <a:ext uri="{FF2B5EF4-FFF2-40B4-BE49-F238E27FC236}">
                <a16:creationId xmlns:a16="http://schemas.microsoft.com/office/drawing/2014/main" xmlns="" id="{F01CF102-2C04-4214-A660-C009A80FD397}"/>
              </a:ext>
            </a:extLst>
          </p:cNvPr>
          <p:cNvSpPr/>
          <p:nvPr/>
        </p:nvSpPr>
        <p:spPr>
          <a:xfrm>
            <a:off x="8681412" y="4208369"/>
            <a:ext cx="2723949" cy="1826741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D9E2D8B-182F-4C43-A7C1-414BD425E042}"/>
              </a:ext>
            </a:extLst>
          </p:cNvPr>
          <p:cNvSpPr txBox="1"/>
          <p:nvPr/>
        </p:nvSpPr>
        <p:spPr>
          <a:xfrm>
            <a:off x="8742518" y="4302895"/>
            <a:ext cx="251706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/>
                <a:cs typeface="Arial"/>
              </a:rPr>
              <a:t>Scientifc partner management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approach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(driven by  systematic and performance driven partner life cycle management)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6712B6A-656D-4829-B006-E3BEE97D22DF}"/>
              </a:ext>
            </a:extLst>
          </p:cNvPr>
          <p:cNvSpPr txBox="1"/>
          <p:nvPr/>
        </p:nvSpPr>
        <p:spPr>
          <a:xfrm>
            <a:off x="5621946" y="4302894"/>
            <a:ext cx="243240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Delivering through </a:t>
            </a:r>
            <a:r>
              <a:rPr lang="en-US" b="1" dirty="0">
                <a:solidFill>
                  <a:srgbClr val="00B0F0"/>
                </a:solidFill>
                <a:latin typeface="Arial"/>
                <a:cs typeface="Arial"/>
              </a:rPr>
              <a:t>ecosystem of specialist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(Competent specialist at every level of Network creation value chain)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rial"/>
                <a:cs typeface="Arial"/>
              </a:rPr>
              <a:t>With STL Way of execution…</a:t>
            </a: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982168" y="1960915"/>
            <a:ext cx="1862046" cy="928942"/>
            <a:chOff x="633190" y="1141901"/>
            <a:chExt cx="1862046" cy="928942"/>
          </a:xfrm>
        </p:grpSpPr>
        <p:sp>
          <p:nvSpPr>
            <p:cNvPr id="29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633190" y="1141901"/>
              <a:ext cx="186204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633190" y="1670733"/>
              <a:ext cx="1033743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69471" y="3328800"/>
            <a:ext cx="2092879" cy="928942"/>
            <a:chOff x="2417405" y="3225324"/>
            <a:chExt cx="2092879" cy="928942"/>
          </a:xfrm>
        </p:grpSpPr>
        <p:sp>
          <p:nvSpPr>
            <p:cNvPr id="34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2417405" y="3225324"/>
              <a:ext cx="209287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AF02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DELIVER</a:t>
              </a:r>
              <a:endParaRPr sz="3600" dirty="0">
                <a:solidFill>
                  <a:srgbClr val="AF02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2429743" y="3754156"/>
              <a:ext cx="1190837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7671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delight</a:t>
              </a:r>
              <a:endParaRPr sz="2000" b="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33463" y="4583792"/>
            <a:ext cx="3614577" cy="928942"/>
            <a:chOff x="583268" y="5379164"/>
            <a:chExt cx="3614577" cy="928942"/>
          </a:xfrm>
        </p:grpSpPr>
        <p:sp>
          <p:nvSpPr>
            <p:cNvPr id="37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583268" y="5379164"/>
              <a:ext cx="36145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VALUE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583268" y="5907996"/>
              <a:ext cx="1580559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transform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99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  <p:bldP spid="58" grpId="0" animBg="1"/>
      <p:bldP spid="59" grpId="0" animBg="1"/>
      <p:bldP spid="30" grpId="0" animBg="1"/>
      <p:bldP spid="31" grpId="0"/>
      <p:bldP spid="24" grpId="0" animBg="1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475943" y="6776894"/>
            <a:ext cx="5940015" cy="10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 rot="16200000">
            <a:off x="-1380178" y="1857585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rial"/>
                <a:cs typeface="Arial"/>
              </a:rPr>
              <a:t>With our tenacious problem solving…</a:t>
            </a: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982168" y="1960915"/>
            <a:ext cx="1862046" cy="928942"/>
            <a:chOff x="633190" y="1141901"/>
            <a:chExt cx="1862046" cy="928942"/>
          </a:xfrm>
        </p:grpSpPr>
        <p:sp>
          <p:nvSpPr>
            <p:cNvPr id="29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633190" y="1141901"/>
              <a:ext cx="186204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633190" y="1670733"/>
              <a:ext cx="1033743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69471" y="3328800"/>
            <a:ext cx="2092879" cy="928942"/>
            <a:chOff x="2417405" y="3225324"/>
            <a:chExt cx="2092879" cy="928942"/>
          </a:xfrm>
        </p:grpSpPr>
        <p:sp>
          <p:nvSpPr>
            <p:cNvPr id="34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2417405" y="3225324"/>
              <a:ext cx="209287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DELIVER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2429743" y="3754156"/>
              <a:ext cx="1190837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delight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33463" y="4583792"/>
            <a:ext cx="3614577" cy="928942"/>
            <a:chOff x="583268" y="5379164"/>
            <a:chExt cx="3614577" cy="928942"/>
          </a:xfrm>
        </p:grpSpPr>
        <p:sp>
          <p:nvSpPr>
            <p:cNvPr id="37" name="TextBox 98">
              <a:extLst>
                <a:ext uri="{FF2B5EF4-FFF2-40B4-BE49-F238E27FC236}">
                  <a16:creationId xmlns:a16="http://schemas.microsoft.com/office/drawing/2014/main" xmlns="" id="{0E31EDA8-AD81-704C-B446-224486E0F293}"/>
                </a:ext>
              </a:extLst>
            </p:cNvPr>
            <p:cNvSpPr txBox="1"/>
            <p:nvPr/>
          </p:nvSpPr>
          <p:spPr>
            <a:xfrm>
              <a:off x="583268" y="5379164"/>
              <a:ext cx="36145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VALUE</a:t>
              </a:r>
              <a:endParaRPr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99">
              <a:extLst>
                <a:ext uri="{FF2B5EF4-FFF2-40B4-BE49-F238E27FC236}">
                  <a16:creationId xmlns:a16="http://schemas.microsoft.com/office/drawing/2014/main" xmlns="" id="{39848FA9-57CF-5542-894C-DDE9059F6253}"/>
                </a:ext>
              </a:extLst>
            </p:cNvPr>
            <p:cNvSpPr txBox="1"/>
            <p:nvPr/>
          </p:nvSpPr>
          <p:spPr>
            <a:xfrm>
              <a:off x="583268" y="5907996"/>
              <a:ext cx="1580559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transform</a:t>
              </a:r>
              <a:endParaRPr sz="20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20057" y="1707075"/>
            <a:ext cx="2210007" cy="2014359"/>
            <a:chOff x="5643791" y="1441736"/>
            <a:chExt cx="2210007" cy="2014359"/>
          </a:xfrm>
        </p:grpSpPr>
        <p:sp>
          <p:nvSpPr>
            <p:cNvPr id="53" name="Rounded Rectangle 52"/>
            <p:cNvSpPr/>
            <p:nvPr/>
          </p:nvSpPr>
          <p:spPr>
            <a:xfrm>
              <a:off x="5643791" y="1441736"/>
              <a:ext cx="2210007" cy="2014359"/>
            </a:xfrm>
            <a:prstGeom prst="roundRect">
              <a:avLst>
                <a:gd name="adj" fmla="val 6518"/>
              </a:avLst>
            </a:prstGeom>
            <a:solidFill>
              <a:schemeClr val="bg1"/>
            </a:solidFill>
            <a:ln w="254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IN" sz="2000" b="1">
                <a:solidFill>
                  <a:srgbClr val="1B48B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15171" y="2518960"/>
              <a:ext cx="1867248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World’s first EXABYTE network with fastest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scale-up</a:t>
              </a:r>
              <a:endParaRPr kumimoji="0" lang="en-I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90123" y="1667017"/>
            <a:ext cx="2210007" cy="2014359"/>
            <a:chOff x="8271671" y="1441735"/>
            <a:chExt cx="2210007" cy="2014359"/>
          </a:xfrm>
        </p:grpSpPr>
        <p:sp>
          <p:nvSpPr>
            <p:cNvPr id="55" name="Rounded Rectangle 54"/>
            <p:cNvSpPr/>
            <p:nvPr/>
          </p:nvSpPr>
          <p:spPr>
            <a:xfrm>
              <a:off x="8271671" y="1441735"/>
              <a:ext cx="2210007" cy="2014359"/>
            </a:xfrm>
            <a:prstGeom prst="roundRect">
              <a:avLst>
                <a:gd name="adj" fmla="val 6518"/>
              </a:avLst>
            </a:prstGeom>
            <a:solidFill>
              <a:schemeClr val="bg1"/>
            </a:solidFill>
            <a:ln w="254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IN" sz="2000" b="1">
                <a:solidFill>
                  <a:srgbClr val="1B48B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404979" y="2575524"/>
              <a:ext cx="188375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World’s largest intrusion proof network in the toughest terrain</a:t>
              </a:r>
              <a:endParaRPr kumimoji="0" lang="en-I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60139" y="4069167"/>
            <a:ext cx="2210007" cy="2014359"/>
            <a:chOff x="5703725" y="3803827"/>
            <a:chExt cx="2210007" cy="2014359"/>
          </a:xfrm>
        </p:grpSpPr>
        <p:sp>
          <p:nvSpPr>
            <p:cNvPr id="57" name="Rounded Rectangle 56"/>
            <p:cNvSpPr/>
            <p:nvPr/>
          </p:nvSpPr>
          <p:spPr>
            <a:xfrm>
              <a:off x="5703725" y="3803827"/>
              <a:ext cx="2210007" cy="2014359"/>
            </a:xfrm>
            <a:prstGeom prst="roundRect">
              <a:avLst>
                <a:gd name="adj" fmla="val 6518"/>
              </a:avLst>
            </a:prstGeom>
            <a:solidFill>
              <a:schemeClr val="bg1"/>
            </a:solidFill>
            <a:ln w="254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IN" sz="2000" b="1">
                <a:solidFill>
                  <a:srgbClr val="1B48B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935023" y="4927535"/>
              <a:ext cx="188375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Massive network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overhaul of legacy </a:t>
              </a:r>
              <a:r>
                <a:rPr lang="en-IN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n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aval </a:t>
              </a:r>
              <a:r>
                <a:rPr lang="en-IN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n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etwork</a:t>
              </a:r>
              <a:endParaRPr kumimoji="0" lang="en-I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861136" y="4109403"/>
            <a:ext cx="2210007" cy="2014359"/>
            <a:chOff x="8304722" y="3844063"/>
            <a:chExt cx="2210007" cy="2014359"/>
          </a:xfrm>
        </p:grpSpPr>
        <p:sp>
          <p:nvSpPr>
            <p:cNvPr id="61" name="Rounded Rectangle 60"/>
            <p:cNvSpPr/>
            <p:nvPr/>
          </p:nvSpPr>
          <p:spPr>
            <a:xfrm>
              <a:off x="8304722" y="3844063"/>
              <a:ext cx="2210007" cy="2014359"/>
            </a:xfrm>
            <a:prstGeom prst="roundRect">
              <a:avLst>
                <a:gd name="adj" fmla="val 6518"/>
              </a:avLst>
            </a:prstGeom>
            <a:solidFill>
              <a:schemeClr val="bg1"/>
            </a:solidFill>
            <a:ln w="254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IN" sz="2000" b="1">
                <a:solidFill>
                  <a:srgbClr val="1B48B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467847" y="4927535"/>
              <a:ext cx="188375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Digital inclusion for 45 Lakh rural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homes</a:t>
              </a:r>
              <a:endParaRPr kumimoji="0" lang="en-I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6414293" y="1546482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1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8915631" y="1554312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2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6446974" y="3856991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3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8989060" y="3900907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4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272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3667" y="3806656"/>
            <a:ext cx="2894814" cy="466725"/>
          </a:xfrm>
        </p:spPr>
        <p:txBody>
          <a:bodyPr/>
          <a:lstStyle/>
          <a:p>
            <a:r>
              <a:rPr lang="en-US" sz="2400" dirty="0" smtClean="0"/>
              <a:t>Network Services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IN" smtClean="0"/>
              <a:t>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2773363" cy="279400"/>
          </a:xfrm>
        </p:spPr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63DADCE-D593-2B4C-ACB9-3FC9C22734E1}"/>
              </a:ext>
            </a:extLst>
          </p:cNvPr>
          <p:cNvGrpSpPr/>
          <p:nvPr/>
        </p:nvGrpSpPr>
        <p:grpSpPr>
          <a:xfrm>
            <a:off x="348097" y="3323700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6326907" y="2150297"/>
            <a:ext cx="5266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Services Business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03042" y="3612671"/>
            <a:ext cx="3609573" cy="603708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b="1" i="0" u="sng" strike="noStrike" cap="none" spc="0" normalizeH="0" baseline="0" dirty="0" smtClean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O</a:t>
            </a:r>
            <a:r>
              <a:rPr kumimoji="0" lang="en-IN" sz="3200" b="1" i="0" u="sng" strike="noStrike" cap="none" spc="0" normalizeH="0" dirty="0" smtClean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fferings</a:t>
            </a:r>
            <a:endParaRPr kumimoji="0" lang="en-IN" sz="3200" b="1" i="0" u="sng" strike="noStrike" cap="none" spc="0" normalizeH="0" dirty="0">
              <a:ln>
                <a:noFill/>
              </a:ln>
              <a:solidFill>
                <a:srgbClr val="1B47C5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042" y="5093979"/>
            <a:ext cx="5697518" cy="49165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Experience &amp; Credentials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xmlns="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11" y="1817263"/>
            <a:ext cx="2700072" cy="3978785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/>
        </p:nvSpPr>
        <p:spPr>
          <a:xfrm>
            <a:off x="6403042" y="837959"/>
            <a:ext cx="2121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About STL</a:t>
            </a:r>
          </a:p>
        </p:txBody>
      </p:sp>
    </p:spTree>
    <p:extLst>
      <p:ext uri="{BB962C8B-B14F-4D97-AF65-F5344CB8AC3E}">
        <p14:creationId xmlns:p14="http://schemas.microsoft.com/office/powerpoint/2010/main" val="272113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4FD7DE-093E-43D2-AEEF-462CBDF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Truly end-to-end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C475884-82E1-4511-AAA5-8F0AFC276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FCD34C-D79F-47F4-BDBC-3172244BE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295F861-7B30-4A85-BA6A-5548657D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465951"/>
              </p:ext>
            </p:extLst>
          </p:nvPr>
        </p:nvGraphicFramePr>
        <p:xfrm>
          <a:off x="851570" y="2527515"/>
          <a:ext cx="5347548" cy="3291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516">
                  <a:extLst>
                    <a:ext uri="{9D8B030D-6E8A-4147-A177-3AD203B41FA5}">
                      <a16:colId xmlns:a16="http://schemas.microsoft.com/office/drawing/2014/main" xmlns="" val="3785199242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xmlns="" val="761689946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xmlns="" val="250427510"/>
                    </a:ext>
                  </a:extLst>
                </a:gridCol>
              </a:tblGrid>
              <a:tr h="6319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haul - Core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Connectivity</a:t>
                      </a:r>
                      <a:endParaRPr lang="en-US" sz="1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Transport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9331089"/>
                  </a:ext>
                </a:extLst>
              </a:tr>
              <a:tr h="704677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Inter-city,</a:t>
                      </a: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Intra-city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Wireless backhaul, </a:t>
                      </a:r>
                      <a:endParaRPr lang="en-US" sz="105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haul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MPLS, DWDM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041883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Hyperscale FR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(powered by LEAD360o)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FTTx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Mantra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powered by 5i)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2615238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DNA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(powered by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iCORE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4572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3AF92AB-A1F4-49BC-83E0-C4C580C63E91}"/>
              </a:ext>
            </a:extLst>
          </p:cNvPr>
          <p:cNvSpPr txBox="1"/>
          <p:nvPr/>
        </p:nvSpPr>
        <p:spPr>
          <a:xfrm>
            <a:off x="5298703" y="5774516"/>
            <a:ext cx="165177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NEXT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40913C-49F4-4E37-A1EB-CF4B8008E7F0}"/>
              </a:ext>
            </a:extLst>
          </p:cNvPr>
          <p:cNvSpPr txBox="1"/>
          <p:nvPr/>
        </p:nvSpPr>
        <p:spPr>
          <a:xfrm>
            <a:off x="4678692" y="6077945"/>
            <a:ext cx="274320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E2E Network modernisation)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ystem Integration">
            <a:extLst>
              <a:ext uri="{FF2B5EF4-FFF2-40B4-BE49-F238E27FC236}">
                <a16:creationId xmlns:a16="http://schemas.microsoft.com/office/drawing/2014/main" xmlns="" id="{B6EB24A8-BAAB-774C-8274-057FC910EC83}"/>
              </a:ext>
            </a:extLst>
          </p:cNvPr>
          <p:cNvSpPr txBox="1"/>
          <p:nvPr/>
        </p:nvSpPr>
        <p:spPr>
          <a:xfrm>
            <a:off x="632361" y="1495567"/>
            <a:ext cx="5785965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13152" y="1228994"/>
            <a:ext cx="11511015" cy="5133706"/>
          </a:xfrm>
          <a:prstGeom prst="roundRect">
            <a:avLst/>
          </a:prstGeom>
          <a:noFill/>
          <a:ln w="22225" cap="flat">
            <a:gradFill>
              <a:gsLst>
                <a:gs pos="25000">
                  <a:srgbClr val="FF5B9D"/>
                </a:gs>
                <a:gs pos="75000">
                  <a:srgbClr val="6441C3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948882"/>
              </p:ext>
            </p:extLst>
          </p:nvPr>
        </p:nvGraphicFramePr>
        <p:xfrm>
          <a:off x="6199118" y="2527313"/>
          <a:ext cx="5188749" cy="2835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254">
                  <a:extLst>
                    <a:ext uri="{9D8B030D-6E8A-4147-A177-3AD203B41FA5}">
                      <a16:colId xmlns:a16="http://schemas.microsoft.com/office/drawing/2014/main" xmlns="" val="729457907"/>
                    </a:ext>
                  </a:extLst>
                </a:gridCol>
                <a:gridCol w="1530615">
                  <a:extLst>
                    <a:ext uri="{9D8B030D-6E8A-4147-A177-3AD203B41FA5}">
                      <a16:colId xmlns:a16="http://schemas.microsoft.com/office/drawing/2014/main" xmlns="" val="386791056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xmlns="" val="4106652836"/>
                    </a:ext>
                  </a:extLst>
                </a:gridCol>
              </a:tblGrid>
              <a:tr h="636662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Data Center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Security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Applications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6417117"/>
                  </a:ext>
                </a:extLst>
              </a:tr>
              <a:tr h="704953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Cloud and </a:t>
                      </a:r>
                      <a:endParaRPr lang="en-US" sz="105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on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prem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Complete Security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-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convergence of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physical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cyber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Big data Network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analytics, </a:t>
                      </a:r>
                      <a:r>
                        <a:rPr lang="en-US" sz="105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IoT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AI platforms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4632676"/>
                  </a:ext>
                </a:extLst>
              </a:tr>
              <a:tr h="9860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Massive connectivity solutions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</a:p>
                    <a:p>
                      <a:endParaRPr lang="en-US" sz="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interconnect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-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Design,Build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security with </a:t>
                      </a:r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Cyber security with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dot</a:t>
                      </a:r>
                      <a:endParaRPr lang="en-US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STL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Garv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7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      Supercomputer for      villages</a:t>
                      </a:r>
                      <a:endParaRPr lang="en-US" sz="11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4660569"/>
                  </a:ext>
                </a:extLst>
              </a:tr>
            </a:tbl>
          </a:graphicData>
        </a:graphic>
      </p:graphicFrame>
      <p:sp>
        <p:nvSpPr>
          <p:cNvPr id="15" name="System Integration">
            <a:extLst>
              <a:ext uri="{FF2B5EF4-FFF2-40B4-BE49-F238E27FC236}">
                <a16:creationId xmlns:a16="http://schemas.microsoft.com/office/drawing/2014/main" xmlns="" id="{B6EB24A8-BAAB-774C-8274-057FC910EC83}"/>
              </a:ext>
            </a:extLst>
          </p:cNvPr>
          <p:cNvSpPr txBox="1"/>
          <p:nvPr/>
        </p:nvSpPr>
        <p:spPr>
          <a:xfrm>
            <a:off x="6262752" y="1500137"/>
            <a:ext cx="5277627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Intelligent Digital Ecosyste</a:t>
            </a: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xmlns="" id="{D96A2A40-7688-844D-BCF2-39E53163DE9E}"/>
              </a:ext>
            </a:extLst>
          </p:cNvPr>
          <p:cNvSpPr/>
          <p:nvPr/>
        </p:nvSpPr>
        <p:spPr>
          <a:xfrm>
            <a:off x="671077" y="5545634"/>
            <a:ext cx="10995164" cy="242656"/>
          </a:xfrm>
          <a:prstGeom prst="leftRightArrow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D96A2A40-7688-844D-BCF2-39E53163DE9E}"/>
              </a:ext>
            </a:extLst>
          </p:cNvPr>
          <p:cNvSpPr/>
          <p:nvPr/>
        </p:nvSpPr>
        <p:spPr>
          <a:xfrm>
            <a:off x="1310640" y="2028136"/>
            <a:ext cx="3980425" cy="36962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to End Network </a:t>
            </a: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 portfolio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D96A2A40-7688-844D-BCF2-39E53163DE9E}"/>
              </a:ext>
            </a:extLst>
          </p:cNvPr>
          <p:cNvSpPr/>
          <p:nvPr/>
        </p:nvSpPr>
        <p:spPr>
          <a:xfrm>
            <a:off x="7245096" y="2037564"/>
            <a:ext cx="3707384" cy="33319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Design-led System Integration</a:t>
            </a: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548044" y="3897951"/>
            <a:ext cx="489623" cy="93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1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" name="TextBox 18">
            <a:hlinkClick r:id="rId3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2282915" y="3893785"/>
            <a:ext cx="489623" cy="8049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2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" name="TextBox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2295753" y="4840032"/>
            <a:ext cx="489623" cy="93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3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4645316" y="5554051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4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5690249" y="3893785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5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" name="TextBox 23">
            <a:hlinkClick r:id="rId7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7691264" y="3881419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6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7785113" y="4599386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7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" name="TextBox 25">
            <a:hlinkClick r:id="rId9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9640354" y="3976422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8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2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0759" y="1985112"/>
            <a:ext cx="37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STL NSB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550D4C3-3B45-7040-9572-FA57AB583942}"/>
              </a:ext>
            </a:extLst>
          </p:cNvPr>
          <p:cNvSpPr txBox="1"/>
          <p:nvPr/>
        </p:nvSpPr>
        <p:spPr>
          <a:xfrm rot="16200000">
            <a:off x="3332337" y="2741086"/>
            <a:ext cx="4882104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End-End</a:t>
            </a:r>
            <a:endParaRPr kumimoji="0" lang="en-US" sz="9600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27315" y="4067912"/>
            <a:ext cx="504812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Solutions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79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224"/>
            <a:ext cx="9070253" cy="570440"/>
          </a:xfrm>
        </p:spPr>
        <p:txBody>
          <a:bodyPr/>
          <a:lstStyle/>
          <a:p>
            <a:r>
              <a:rPr lang="en-IN" dirty="0" smtClean="0"/>
              <a:t>Hyperscale fibre roll outs with LEAD360</a:t>
            </a:r>
            <a:r>
              <a:rPr lang="en-IN" baseline="30000" dirty="0" smtClean="0"/>
              <a:t>o</a:t>
            </a:r>
            <a:endParaRPr lang="en-IN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3"/>
          <a:stretch/>
        </p:blipFill>
        <p:spPr>
          <a:xfrm>
            <a:off x="5652264" y="1013885"/>
            <a:ext cx="6517655" cy="5817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ED89315-E2C8-A344-992A-3FABBEB0BD19}"/>
              </a:ext>
            </a:extLst>
          </p:cNvPr>
          <p:cNvSpPr/>
          <p:nvPr/>
        </p:nvSpPr>
        <p:spPr>
          <a:xfrm>
            <a:off x="-41276" y="1013884"/>
            <a:ext cx="5693540" cy="5844115"/>
          </a:xfrm>
          <a:prstGeom prst="rect">
            <a:avLst/>
          </a:prstGeom>
          <a:solidFill>
            <a:srgbClr val="D8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IN" sz="3200" b="1" dirty="0" smtClean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2X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speed of deployment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50%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less manpower for survey &amp; supervision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FTR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improving network life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Enhanced network performanc</a:t>
            </a: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ED89315-E2C8-A344-992A-3FABBEB0BD19}"/>
              </a:ext>
            </a:extLst>
          </p:cNvPr>
          <p:cNvSpPr/>
          <p:nvPr/>
        </p:nvSpPr>
        <p:spPr>
          <a:xfrm>
            <a:off x="-41276" y="1029733"/>
            <a:ext cx="5693540" cy="1735239"/>
          </a:xfrm>
          <a:prstGeom prst="rect">
            <a:avLst/>
          </a:prstGeom>
          <a:solidFill>
            <a:srgbClr val="DD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32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Seamless Roll outs with </a:t>
            </a:r>
            <a:r>
              <a:rPr lang="en-IN" sz="2800" i="1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Lead360</a:t>
            </a:r>
            <a:r>
              <a:rPr lang="en-IN" sz="2800" i="1" baseline="300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</a:t>
            </a:r>
            <a:endParaRPr lang="en-IN" i="1" baseline="30000" dirty="0">
              <a:solidFill>
                <a:srgbClr val="284DBB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758543" y="1029733"/>
            <a:ext cx="2578" cy="5828266"/>
          </a:xfrm>
          <a:prstGeom prst="line">
            <a:avLst/>
          </a:prstGeom>
          <a:noFill/>
          <a:ln w="12700" cap="flat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/>
          <p:cNvSpPr/>
          <p:nvPr/>
        </p:nvSpPr>
        <p:spPr>
          <a:xfrm>
            <a:off x="-1799" y="747041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87295" y="737829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11096825" y="6413160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652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3667" y="3806656"/>
            <a:ext cx="2894814" cy="466725"/>
          </a:xfrm>
        </p:spPr>
        <p:txBody>
          <a:bodyPr/>
          <a:lstStyle/>
          <a:p>
            <a:r>
              <a:rPr lang="en-US" sz="2400" dirty="0" smtClean="0"/>
              <a:t>Network Services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IN" smtClean="0"/>
              <a:t>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2773363" cy="279400"/>
          </a:xfrm>
        </p:spPr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63DADCE-D593-2B4C-ACB9-3FC9C22734E1}"/>
              </a:ext>
            </a:extLst>
          </p:cNvPr>
          <p:cNvGrpSpPr/>
          <p:nvPr/>
        </p:nvGrpSpPr>
        <p:grpSpPr>
          <a:xfrm>
            <a:off x="348097" y="3323700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6326907" y="2150297"/>
            <a:ext cx="5402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Services </a:t>
            </a:r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Business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03042" y="3612671"/>
            <a:ext cx="3609573" cy="603708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i="0" u="none" strike="noStrike" cap="none" spc="0" normalizeH="0" baseline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O</a:t>
            </a:r>
            <a:r>
              <a:rPr kumimoji="0" lang="en-IN" sz="3200" i="0" u="none" strike="noStrike" cap="none" spc="0" normalizeH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fferings</a:t>
            </a:r>
            <a:endParaRPr kumimoji="0" lang="en-IN" sz="3200" i="0" u="none" strike="noStrike" cap="none" spc="0" normalizeH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042" y="5093979"/>
            <a:ext cx="5697518" cy="49165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Experience &amp; Credentials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xmlns="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11" y="1817263"/>
            <a:ext cx="2700072" cy="3978785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/>
        </p:nvSpPr>
        <p:spPr>
          <a:xfrm>
            <a:off x="6403042" y="837959"/>
            <a:ext cx="2255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b="1" u="sng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About STL</a:t>
            </a:r>
            <a:endParaRPr lang="en-IN" sz="3200" b="1" u="sng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36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224"/>
            <a:ext cx="9070253" cy="570440"/>
          </a:xfrm>
        </p:spPr>
        <p:txBody>
          <a:bodyPr/>
          <a:lstStyle/>
          <a:p>
            <a:r>
              <a:rPr lang="en-IN" dirty="0" smtClean="0"/>
              <a:t>Fibre to the </a:t>
            </a:r>
            <a:r>
              <a:rPr lang="en-IN" dirty="0" err="1" smtClean="0"/>
              <a:t>eXponential</a:t>
            </a:r>
            <a:r>
              <a:rPr lang="en-IN" dirty="0" smtClean="0"/>
              <a:t> with </a:t>
            </a:r>
            <a:r>
              <a:rPr lang="en-IN" dirty="0" err="1" smtClean="0"/>
              <a:t>FTTx</a:t>
            </a:r>
            <a:r>
              <a:rPr lang="en-IN" smtClean="0"/>
              <a:t> Mantra</a:t>
            </a:r>
            <a:endParaRPr lang="en-IN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ED89315-E2C8-A344-992A-3FABBEB0BD19}"/>
              </a:ext>
            </a:extLst>
          </p:cNvPr>
          <p:cNvSpPr/>
          <p:nvPr/>
        </p:nvSpPr>
        <p:spPr>
          <a:xfrm>
            <a:off x="-41276" y="1013884"/>
            <a:ext cx="5693540" cy="5844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IN" sz="3200" b="1" dirty="0" smtClean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End to end 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solution</a:t>
            </a:r>
            <a:endParaRPr lang="en-I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Simplified 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field operations</a:t>
            </a:r>
            <a:endParaRPr lang="en-I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Hyperscale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FTTx</a:t>
            </a:r>
            <a:endParaRPr lang="en-I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SD- Access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solution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ED89315-E2C8-A344-992A-3FABBEB0BD19}"/>
              </a:ext>
            </a:extLst>
          </p:cNvPr>
          <p:cNvSpPr/>
          <p:nvPr/>
        </p:nvSpPr>
        <p:spPr>
          <a:xfrm>
            <a:off x="198413" y="1445002"/>
            <a:ext cx="3977951" cy="903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800"/>
              </a:spcAft>
            </a:pPr>
            <a:r>
              <a:rPr lang="en-IN" sz="32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Immense value for CSPs </a:t>
            </a:r>
            <a:r>
              <a:rPr lang="en-IN" sz="2000" i="1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Power of 1 solution</a:t>
            </a:r>
            <a:endParaRPr lang="en-IN" sz="1200" i="1" baseline="30000" dirty="0">
              <a:solidFill>
                <a:srgbClr val="284DBB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799" y="747041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87295" y="737829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241594" y="858288"/>
            <a:ext cx="6682574" cy="5722181"/>
            <a:chOff x="5258868" y="1606810"/>
            <a:chExt cx="6682574" cy="61209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DFA20612-EF20-BB44-918D-AC008EE8610B}"/>
                </a:ext>
              </a:extLst>
            </p:cNvPr>
            <p:cNvGrpSpPr/>
            <p:nvPr/>
          </p:nvGrpSpPr>
          <p:grpSpPr>
            <a:xfrm>
              <a:off x="10524582" y="1770440"/>
              <a:ext cx="1371325" cy="1136616"/>
              <a:chOff x="9801964" y="2533475"/>
              <a:chExt cx="1367405" cy="58723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1BBABBC6-D1EA-2542-AC20-9E349E40A15D}"/>
                  </a:ext>
                </a:extLst>
              </p:cNvPr>
              <p:cNvSpPr/>
              <p:nvPr/>
            </p:nvSpPr>
            <p:spPr>
              <a:xfrm>
                <a:off x="9801964" y="2533475"/>
                <a:ext cx="1367405" cy="587230"/>
              </a:xfrm>
              <a:prstGeom prst="rect">
                <a:avLst/>
              </a:prstGeom>
              <a:solidFill>
                <a:srgbClr val="0066B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1450304C-C1C6-4D4F-9423-C5295072801F}"/>
                  </a:ext>
                </a:extLst>
              </p:cNvPr>
              <p:cNvSpPr txBox="1"/>
              <p:nvPr/>
            </p:nvSpPr>
            <p:spPr>
              <a:xfrm>
                <a:off x="9902486" y="2740297"/>
                <a:ext cx="118301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BRINGING IT ALL</a:t>
                </a:r>
              </a:p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TOGETHER AS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2FB5F14-A872-DA47-A180-15246ADB8F16}"/>
                </a:ext>
              </a:extLst>
            </p:cNvPr>
            <p:cNvGrpSpPr/>
            <p:nvPr/>
          </p:nvGrpSpPr>
          <p:grpSpPr>
            <a:xfrm>
              <a:off x="10533482" y="2984462"/>
              <a:ext cx="1367405" cy="4600210"/>
              <a:chOff x="9801964" y="3254929"/>
              <a:chExt cx="1367405" cy="325492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30B69254-3766-B64C-9219-0AF9CC8CAF3A}"/>
                  </a:ext>
                </a:extLst>
              </p:cNvPr>
              <p:cNvSpPr/>
              <p:nvPr/>
            </p:nvSpPr>
            <p:spPr>
              <a:xfrm>
                <a:off x="9801964" y="3254929"/>
                <a:ext cx="1367405" cy="3254928"/>
              </a:xfrm>
              <a:prstGeom prst="rect">
                <a:avLst/>
              </a:prstGeom>
              <a:gradFill>
                <a:gsLst>
                  <a:gs pos="0">
                    <a:srgbClr val="1B48C6">
                      <a:alpha val="69804"/>
                    </a:srgbClr>
                  </a:gs>
                  <a:gs pos="100000">
                    <a:srgbClr val="F78423">
                      <a:alpha val="69804"/>
                    </a:srgbClr>
                  </a:gs>
                </a:gsLst>
                <a:lin ang="1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12484569-9DBC-9E4B-97ED-D0D511104604}"/>
                  </a:ext>
                </a:extLst>
              </p:cNvPr>
              <p:cNvSpPr txBox="1"/>
              <p:nvPr/>
            </p:nvSpPr>
            <p:spPr>
              <a:xfrm>
                <a:off x="9930345" y="4077932"/>
                <a:ext cx="1089556" cy="457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END-TO-END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SOLUTION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3FDB827E-A842-754E-961A-9B8E03359D5A}"/>
                </a:ext>
              </a:extLst>
            </p:cNvPr>
            <p:cNvGrpSpPr/>
            <p:nvPr/>
          </p:nvGrpSpPr>
          <p:grpSpPr>
            <a:xfrm>
              <a:off x="7089232" y="1734284"/>
              <a:ext cx="2686001" cy="1136616"/>
              <a:chOff x="7032104" y="2533475"/>
              <a:chExt cx="2640402" cy="587230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xmlns="" id="{DF68A7B0-9CF8-FE44-A29F-0862B044A705}"/>
                  </a:ext>
                </a:extLst>
              </p:cNvPr>
              <p:cNvSpPr/>
              <p:nvPr/>
            </p:nvSpPr>
            <p:spPr>
              <a:xfrm>
                <a:off x="7032104" y="2533475"/>
                <a:ext cx="2640402" cy="587230"/>
              </a:xfrm>
              <a:prstGeom prst="rect">
                <a:avLst/>
              </a:prstGeom>
              <a:solidFill>
                <a:srgbClr val="0066B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BFFBBB49-894D-1143-B829-40191E61E7AD}"/>
                  </a:ext>
                </a:extLst>
              </p:cNvPr>
              <p:cNvSpPr txBox="1"/>
              <p:nvPr/>
            </p:nvSpPr>
            <p:spPr>
              <a:xfrm>
                <a:off x="7117713" y="2749895"/>
                <a:ext cx="2425745" cy="87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INTEGRATED PLAY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110938" y="2969137"/>
              <a:ext cx="2111895" cy="4702812"/>
              <a:chOff x="6709888" y="1894323"/>
              <a:chExt cx="2111895" cy="470281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id="{41ADF8FF-A4F5-EC44-8E9B-4BAFD5C12F54}"/>
                  </a:ext>
                </a:extLst>
              </p:cNvPr>
              <p:cNvSpPr/>
              <p:nvPr/>
            </p:nvSpPr>
            <p:spPr>
              <a:xfrm>
                <a:off x="6709888" y="1894323"/>
                <a:ext cx="2068352" cy="4623924"/>
              </a:xfrm>
              <a:prstGeom prst="rect">
                <a:avLst/>
              </a:prstGeom>
              <a:gradFill>
                <a:gsLst>
                  <a:gs pos="0">
                    <a:srgbClr val="1B48C6">
                      <a:alpha val="69804"/>
                    </a:srgbClr>
                  </a:gs>
                  <a:gs pos="100000">
                    <a:srgbClr val="14C26C">
                      <a:alpha val="69804"/>
                    </a:srgbClr>
                  </a:gs>
                </a:gsLst>
                <a:lin ang="1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953863" y="2101063"/>
                <a:ext cx="1867920" cy="4496072"/>
                <a:chOff x="6953863" y="2101063"/>
                <a:chExt cx="1867920" cy="449607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xmlns="" id="{6282FA68-EE8C-504B-9831-1C660931AA6F}"/>
                    </a:ext>
                  </a:extLst>
                </p:cNvPr>
                <p:cNvGrpSpPr/>
                <p:nvPr/>
              </p:nvGrpSpPr>
              <p:grpSpPr>
                <a:xfrm>
                  <a:off x="6953863" y="2101063"/>
                  <a:ext cx="1867920" cy="1292662"/>
                  <a:chOff x="7276080" y="3311554"/>
                  <a:chExt cx="1867920" cy="1292662"/>
                </a:xfrm>
              </p:grpSpPr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xmlns="" id="{34D767E5-3246-F846-931E-6CBDCF603505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081" y="3311554"/>
                    <a:ext cx="1352919" cy="12926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 b="1" dirty="0">
                        <a:solidFill>
                          <a:schemeClr val="bg1"/>
                        </a:solidFill>
                      </a:rPr>
                      <a:t>Intelligent Software Solution</a:t>
                    </a:r>
                    <a:r>
                      <a:rPr lang="en-US" sz="1050" dirty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050" dirty="0">
                        <a:solidFill>
                          <a:schemeClr val="bg1"/>
                        </a:solidFill>
                      </a:rPr>
                    </a:br>
                    <a:r>
                      <a:rPr lang="en-US" sz="1050" dirty="0">
                        <a:solidFill>
                          <a:schemeClr val="bg1"/>
                        </a:solidFill>
                      </a:rPr>
                      <a:t>Billing &amp; Revenue Management / </a:t>
                    </a:r>
                    <a:br>
                      <a:rPr lang="en-US" sz="1050" dirty="0">
                        <a:solidFill>
                          <a:schemeClr val="bg1"/>
                        </a:solidFill>
                      </a:rPr>
                    </a:br>
                    <a:r>
                      <a:rPr lang="en-US" sz="1050" dirty="0">
                        <a:solidFill>
                          <a:schemeClr val="bg1"/>
                        </a:solidFill>
                      </a:rPr>
                      <a:t>Intelligent Data Lake</a:t>
                    </a:r>
                  </a:p>
                </p:txBody>
              </p: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xmlns="" id="{52303455-EC02-EC44-9C50-4F074485BC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276080" y="3536172"/>
                    <a:ext cx="411480" cy="411480"/>
                    <a:chOff x="7276081" y="3527723"/>
                    <a:chExt cx="396077" cy="396077"/>
                  </a:xfrm>
                </p:grpSpPr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xmlns="" id="{04392EDC-4F07-C84B-858A-E99973E21B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45832" y="3595440"/>
                      <a:ext cx="257108" cy="25710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xmlns="" id="{0BB28F96-E982-D64E-9D32-07613BB4A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1" y="3527723"/>
                      <a:ext cx="396077" cy="3960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xmlns="" id="{25D9854A-EEE9-8048-BDCA-63FCEF2B51B7}"/>
                    </a:ext>
                  </a:extLst>
                </p:cNvPr>
                <p:cNvGrpSpPr/>
                <p:nvPr/>
              </p:nvGrpSpPr>
              <p:grpSpPr>
                <a:xfrm>
                  <a:off x="6953863" y="3175359"/>
                  <a:ext cx="1824377" cy="484748"/>
                  <a:chOff x="7276080" y="4145290"/>
                  <a:chExt cx="1824377" cy="484748"/>
                </a:xfrm>
              </p:grpSpPr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xmlns="" id="{70FB2E83-4EE8-5644-B618-2D8A4DE4F48A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080" y="4145290"/>
                    <a:ext cx="1309377" cy="4847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 b="1" dirty="0" smtClean="0">
                        <a:solidFill>
                          <a:schemeClr val="bg1"/>
                        </a:solidFill>
                      </a:rPr>
                      <a:t>Innovative</a:t>
                    </a:r>
                  </a:p>
                  <a:p>
                    <a:r>
                      <a:rPr lang="en-US" sz="1050" b="1" dirty="0" err="1" smtClean="0">
                        <a:solidFill>
                          <a:schemeClr val="bg1"/>
                        </a:solidFill>
                      </a:rPr>
                      <a:t>Virtualisation</a:t>
                    </a:r>
                    <a:r>
                      <a:rPr lang="en-US" sz="1050" b="1" dirty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050" b="1" dirty="0">
                        <a:solidFill>
                          <a:schemeClr val="bg1"/>
                        </a:solidFill>
                      </a:rPr>
                    </a:br>
                    <a:r>
                      <a:rPr lang="en-US" sz="1050" dirty="0">
                        <a:solidFill>
                          <a:schemeClr val="bg1"/>
                        </a:solidFill>
                      </a:rPr>
                      <a:t>SDN/NFV</a:t>
                    </a:r>
                  </a:p>
                </p:txBody>
              </p: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xmlns="" id="{9EE8190E-561B-F646-9747-3BBD446AB0C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276080" y="4200872"/>
                    <a:ext cx="411480" cy="411480"/>
                    <a:chOff x="7276081" y="3549385"/>
                    <a:chExt cx="396077" cy="396077"/>
                  </a:xfrm>
                </p:grpSpPr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xmlns="" id="{C26345F5-3EF4-CF40-82DE-E9B573970E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45832" y="3617093"/>
                      <a:ext cx="257108" cy="25710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xmlns="" id="{0F0EB98B-BD47-C547-9EAE-7C142393FC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1" y="3549385"/>
                      <a:ext cx="396077" cy="3960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xmlns="" id="{E6BF42A1-10C8-4F44-BC37-9B5E90A8D5A8}"/>
                    </a:ext>
                  </a:extLst>
                </p:cNvPr>
                <p:cNvGrpSpPr/>
                <p:nvPr/>
              </p:nvGrpSpPr>
              <p:grpSpPr>
                <a:xfrm>
                  <a:off x="6953863" y="4006751"/>
                  <a:ext cx="1545703" cy="484748"/>
                  <a:chOff x="7276080" y="4659894"/>
                  <a:chExt cx="1545703" cy="484748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xmlns="" id="{9D060AD6-9D48-0941-9757-DB72EB22B6F3}"/>
                      </a:ext>
                    </a:extLst>
                  </p:cNvPr>
                  <p:cNvGrpSpPr/>
                  <p:nvPr/>
                </p:nvGrpSpPr>
                <p:grpSpPr>
                  <a:xfrm>
                    <a:off x="7276080" y="4659894"/>
                    <a:ext cx="1545703" cy="484748"/>
                    <a:chOff x="7276080" y="4659894"/>
                    <a:chExt cx="1545703" cy="484748"/>
                  </a:xfrm>
                </p:grpSpPr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xmlns="" id="{B6AB5E53-45C7-E44A-9A81-2E8B2B67DA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1080" y="4659894"/>
                      <a:ext cx="1030703" cy="4847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Inclusive </a:t>
                      </a:r>
                      <a:r>
                        <a:rPr lang="en-US" sz="1050" b="1" dirty="0" err="1">
                          <a:solidFill>
                            <a:schemeClr val="bg1"/>
                          </a:solidFill>
                        </a:rPr>
                        <a:t>Fibre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 Roll-outs</a:t>
                      </a:r>
                    </a:p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LEAD 360</a:t>
                      </a:r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xmlns="" id="{309A4333-3975-6343-B06E-CD05E1A851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0" y="4711806"/>
                      <a:ext cx="411480" cy="41148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xmlns="" id="{64E101F4-6EC0-AA41-A9D3-53F7BBB94387}"/>
                      </a:ext>
                    </a:extLst>
                  </p:cNvPr>
                  <p:cNvGrpSpPr/>
                  <p:nvPr/>
                </p:nvGrpSpPr>
                <p:grpSpPr>
                  <a:xfrm>
                    <a:off x="7329875" y="4769144"/>
                    <a:ext cx="296154" cy="282052"/>
                    <a:chOff x="8738149" y="6011104"/>
                    <a:chExt cx="451821" cy="430306"/>
                  </a:xfrm>
                </p:grpSpPr>
                <p:sp>
                  <p:nvSpPr>
                    <p:cNvPr id="75" name="Regular Pentagon 74">
                      <a:extLst>
                        <a:ext uri="{FF2B5EF4-FFF2-40B4-BE49-F238E27FC236}">
                          <a16:creationId xmlns:a16="http://schemas.microsoft.com/office/drawing/2014/main" xmlns="" id="{39183FEA-A804-704B-9501-941A5F2A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149" y="6011104"/>
                      <a:ext cx="451821" cy="430306"/>
                    </a:xfrm>
                    <a:prstGeom prst="pentagon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xmlns="" id="{F1B8F77C-5792-A546-AD38-4E8DC87E03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56252" y="6157047"/>
                      <a:ext cx="212767" cy="1878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400" b="1" dirty="0">
                          <a:solidFill>
                            <a:schemeClr val="bg1"/>
                          </a:solidFill>
                        </a:rPr>
                        <a:t>LEAD</a:t>
                      </a:r>
                    </a:p>
                    <a:p>
                      <a:pPr algn="ctr"/>
                      <a:r>
                        <a:rPr lang="en-US" sz="400" b="1" dirty="0">
                          <a:solidFill>
                            <a:schemeClr val="bg1"/>
                          </a:solidFill>
                        </a:rPr>
                        <a:t>360</a:t>
                      </a:r>
                    </a:p>
                  </p:txBody>
                </p:sp>
              </p:grp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xmlns="" id="{C62FD663-3204-8A45-9A98-578496AB5DF6}"/>
                    </a:ext>
                  </a:extLst>
                </p:cNvPr>
                <p:cNvGrpSpPr/>
                <p:nvPr/>
              </p:nvGrpSpPr>
              <p:grpSpPr>
                <a:xfrm>
                  <a:off x="6953863" y="4816820"/>
                  <a:ext cx="1624080" cy="807913"/>
                  <a:chOff x="7276080" y="5260957"/>
                  <a:chExt cx="1624080" cy="807913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xmlns="" id="{09837B81-117F-B044-9F67-6FE5C4FD4B1D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081" y="5260957"/>
                    <a:ext cx="1109079" cy="807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 b="1" dirty="0" smtClean="0">
                        <a:solidFill>
                          <a:schemeClr val="bg1"/>
                        </a:solidFill>
                      </a:rPr>
                      <a:t>Integrated </a:t>
                    </a:r>
                    <a:r>
                      <a:rPr lang="en-US" sz="1050" b="1" dirty="0">
                        <a:solidFill>
                          <a:schemeClr val="bg1"/>
                        </a:solidFill>
                      </a:rPr>
                      <a:t>Network Design</a:t>
                    </a:r>
                    <a:r>
                      <a:rPr lang="en-US" sz="1050" dirty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050" dirty="0">
                        <a:solidFill>
                          <a:schemeClr val="bg1"/>
                        </a:solidFill>
                      </a:rPr>
                    </a:br>
                    <a:r>
                      <a:rPr lang="en-US" sz="1050" dirty="0">
                        <a:solidFill>
                          <a:schemeClr val="bg1"/>
                        </a:solidFill>
                      </a:rPr>
                      <a:t>Algorithmic design | Flattened networks</a:t>
                    </a:r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xmlns="" id="{0540BC4C-5FF4-5546-9C3B-8E3D2EC8448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276080" y="5454873"/>
                    <a:ext cx="411480" cy="411480"/>
                    <a:chOff x="7276081" y="3389021"/>
                    <a:chExt cx="396077" cy="396077"/>
                  </a:xfrm>
                </p:grpSpPr>
                <p:pic>
                  <p:nvPicPr>
                    <p:cNvPr id="71" name="Picture 70">
                      <a:extLst>
                        <a:ext uri="{FF2B5EF4-FFF2-40B4-BE49-F238E27FC236}">
                          <a16:creationId xmlns:a16="http://schemas.microsoft.com/office/drawing/2014/main" xmlns="" id="{8D9D40D8-1170-5E48-A719-1FE8D59750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69367" y="3480270"/>
                      <a:ext cx="209535" cy="20953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xmlns="" id="{AE08F20F-09ED-D244-8F0C-70C395185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1" y="3389021"/>
                      <a:ext cx="396077" cy="3960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xmlns="" id="{886DC4D1-A7F9-5D41-B9CE-5628D6B2C15D}"/>
                    </a:ext>
                  </a:extLst>
                </p:cNvPr>
                <p:cNvGrpSpPr/>
                <p:nvPr/>
              </p:nvGrpSpPr>
              <p:grpSpPr>
                <a:xfrm>
                  <a:off x="6953863" y="5950804"/>
                  <a:ext cx="1658914" cy="646331"/>
                  <a:chOff x="7276080" y="6098849"/>
                  <a:chExt cx="1658914" cy="646331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xmlns="" id="{8F12CA28-9927-184D-B708-3CED0CF3509D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079" y="6098849"/>
                    <a:ext cx="1143915" cy="6463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 b="1" dirty="0">
                        <a:solidFill>
                          <a:schemeClr val="bg1"/>
                        </a:solidFill>
                      </a:rPr>
                      <a:t>Ingenious Products</a:t>
                    </a:r>
                  </a:p>
                  <a:p>
                    <a:r>
                      <a:rPr lang="en-US" sz="1050" dirty="0" err="1">
                        <a:solidFill>
                          <a:schemeClr val="bg1"/>
                        </a:solidFill>
                      </a:rPr>
                      <a:t>Fibre</a:t>
                    </a:r>
                    <a:r>
                      <a:rPr lang="en-US" sz="1050" dirty="0">
                        <a:solidFill>
                          <a:schemeClr val="bg1"/>
                        </a:solidFill>
                      </a:rPr>
                      <a:t> | Cable | Kits</a:t>
                    </a:r>
                  </a:p>
                </p:txBody>
              </p: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xmlns="" id="{0B8A306E-9271-DF48-B98E-2BF5F240A42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276080" y="6121096"/>
                    <a:ext cx="411480" cy="411480"/>
                    <a:chOff x="7276081" y="3386373"/>
                    <a:chExt cx="396077" cy="396077"/>
                  </a:xfrm>
                </p:grpSpPr>
                <p:pic>
                  <p:nvPicPr>
                    <p:cNvPr id="67" name="Picture 66">
                      <a:extLst>
                        <a:ext uri="{FF2B5EF4-FFF2-40B4-BE49-F238E27FC236}">
                          <a16:creationId xmlns:a16="http://schemas.microsoft.com/office/drawing/2014/main" xmlns="" id="{AC3AFBC8-1B77-BB43-B80A-AD98B9B27D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69367" y="3477623"/>
                      <a:ext cx="209535" cy="20953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xmlns="" id="{4D2D8138-F804-6841-AD41-50A64AA478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1" y="3386373"/>
                      <a:ext cx="396077" cy="3960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4AF2090E-D5FC-354C-8805-A66FC9E7D4AA}"/>
                </a:ext>
              </a:extLst>
            </p:cNvPr>
            <p:cNvSpPr/>
            <p:nvPr/>
          </p:nvSpPr>
          <p:spPr>
            <a:xfrm>
              <a:off x="7010801" y="1623018"/>
              <a:ext cx="2840035" cy="6104709"/>
            </a:xfrm>
            <a:prstGeom prst="roundRect">
              <a:avLst>
                <a:gd name="adj" fmla="val 72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EC266E74-EEE0-9048-8F93-7D85CF0D394E}"/>
                </a:ext>
              </a:extLst>
            </p:cNvPr>
            <p:cNvSpPr/>
            <p:nvPr/>
          </p:nvSpPr>
          <p:spPr>
            <a:xfrm>
              <a:off x="9214124" y="2969137"/>
              <a:ext cx="548640" cy="4623924"/>
            </a:xfrm>
            <a:prstGeom prst="rect">
              <a:avLst/>
            </a:prstGeom>
            <a:gradFill flip="none" rotWithShape="1">
              <a:gsLst>
                <a:gs pos="67000">
                  <a:srgbClr val="2765B0"/>
                </a:gs>
                <a:gs pos="0">
                  <a:srgbClr val="24B27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/>
            </a:p>
          </p:txBody>
        </p:sp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xmlns="" id="{0AFEEAFD-E4D1-4942-8E7E-C7E4F0FAE657}"/>
                </a:ext>
              </a:extLst>
            </p:cNvPr>
            <p:cNvSpPr/>
            <p:nvPr/>
          </p:nvSpPr>
          <p:spPr>
            <a:xfrm>
              <a:off x="9981809" y="4420331"/>
              <a:ext cx="452522" cy="750963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51F69006-C5B1-AC49-BAFC-73EBAE1C8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6200000">
              <a:off x="9162633" y="5125478"/>
              <a:ext cx="715791" cy="279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9005A1B2-278A-C44B-86C0-DBBA54E3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43166" y="5482485"/>
              <a:ext cx="1219243" cy="351397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xmlns="" id="{4AF2090E-D5FC-354C-8805-A66FC9E7D4AA}"/>
                </a:ext>
              </a:extLst>
            </p:cNvPr>
            <p:cNvSpPr/>
            <p:nvPr/>
          </p:nvSpPr>
          <p:spPr>
            <a:xfrm>
              <a:off x="10434331" y="1630914"/>
              <a:ext cx="1507111" cy="6069119"/>
            </a:xfrm>
            <a:prstGeom prst="roundRect">
              <a:avLst>
                <a:gd name="adj" fmla="val 72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C3AF6617-87DC-A748-A142-EAAFE3640936}"/>
                </a:ext>
              </a:extLst>
            </p:cNvPr>
            <p:cNvGrpSpPr/>
            <p:nvPr/>
          </p:nvGrpSpPr>
          <p:grpSpPr>
            <a:xfrm>
              <a:off x="5367523" y="1795251"/>
              <a:ext cx="1367245" cy="1136616"/>
              <a:chOff x="5528344" y="2533475"/>
              <a:chExt cx="1367405" cy="5872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BF44B04C-2CD4-9C4A-8EEF-BDDF8DA2646E}"/>
                  </a:ext>
                </a:extLst>
              </p:cNvPr>
              <p:cNvSpPr/>
              <p:nvPr/>
            </p:nvSpPr>
            <p:spPr>
              <a:xfrm>
                <a:off x="5528344" y="2533475"/>
                <a:ext cx="1367405" cy="587230"/>
              </a:xfrm>
              <a:prstGeom prst="rect">
                <a:avLst/>
              </a:prstGeom>
              <a:solidFill>
                <a:srgbClr val="0066B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ED83CB75-9B00-1948-BF03-229C321918A9}"/>
                  </a:ext>
                </a:extLst>
              </p:cNvPr>
              <p:cNvSpPr txBox="1"/>
              <p:nvPr/>
            </p:nvSpPr>
            <p:spPr>
              <a:xfrm>
                <a:off x="5578945" y="2744796"/>
                <a:ext cx="124874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DISAGGREGATED</a:t>
                </a:r>
              </a:p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APPROACH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B26493BC-B9E5-CE4F-8CBF-E77DD8A732AC}"/>
                </a:ext>
              </a:extLst>
            </p:cNvPr>
            <p:cNvGrpSpPr/>
            <p:nvPr/>
          </p:nvGrpSpPr>
          <p:grpSpPr>
            <a:xfrm>
              <a:off x="5374953" y="3008311"/>
              <a:ext cx="1367406" cy="620969"/>
              <a:chOff x="5519956" y="3276950"/>
              <a:chExt cx="1367406" cy="43937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xmlns="" id="{9B771449-5A0B-6E4A-90F8-D7174602D58E}"/>
                  </a:ext>
                </a:extLst>
              </p:cNvPr>
              <p:cNvGrpSpPr/>
              <p:nvPr/>
            </p:nvGrpSpPr>
            <p:grpSpPr>
              <a:xfrm>
                <a:off x="5519956" y="3276950"/>
                <a:ext cx="1367406" cy="439373"/>
                <a:chOff x="5394121" y="3276950"/>
                <a:chExt cx="1367406" cy="46209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xmlns="" id="{C1BCE4BB-538F-9743-934D-7E0EE2E8B387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xmlns="" id="{B0C77E8F-A029-E340-94C1-DEDDAC5840E5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89537EAD-6C68-3D4D-A8B4-BD9F1635ED29}"/>
                  </a:ext>
                </a:extLst>
              </p:cNvPr>
              <p:cNvSpPr txBox="1"/>
              <p:nvPr/>
            </p:nvSpPr>
            <p:spPr>
              <a:xfrm>
                <a:off x="5610717" y="3324057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A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535A5533-9ACF-1A42-B570-5F0FEEAFB2FB}"/>
                  </a:ext>
                </a:extLst>
              </p:cNvPr>
              <p:cNvSpPr txBox="1"/>
              <p:nvPr/>
            </p:nvSpPr>
            <p:spPr>
              <a:xfrm>
                <a:off x="5611694" y="3551754"/>
                <a:ext cx="66043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SOFTWARE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E604B112-FCA9-F34D-A804-65FF82CA115C}"/>
                </a:ext>
              </a:extLst>
            </p:cNvPr>
            <p:cNvGrpSpPr/>
            <p:nvPr/>
          </p:nvGrpSpPr>
          <p:grpSpPr>
            <a:xfrm>
              <a:off x="5374953" y="3993890"/>
              <a:ext cx="1367406" cy="620969"/>
              <a:chOff x="5519956" y="3974307"/>
              <a:chExt cx="1367406" cy="43937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F3E053A0-E732-2A40-AB1F-DE07F4AFF07A}"/>
                  </a:ext>
                </a:extLst>
              </p:cNvPr>
              <p:cNvGrpSpPr/>
              <p:nvPr/>
            </p:nvGrpSpPr>
            <p:grpSpPr>
              <a:xfrm>
                <a:off x="5519956" y="3974307"/>
                <a:ext cx="1367406" cy="439373"/>
                <a:chOff x="5394121" y="3276950"/>
                <a:chExt cx="1367406" cy="462096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xmlns="" id="{D645ECAC-C9D9-3E42-BEB9-B324DB89CEF1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xmlns="" id="{AFF36A1B-A4F7-D742-B281-83BFD5233054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4881ACD6-EB25-1049-AB30-AC45471C7601}"/>
                  </a:ext>
                </a:extLst>
              </p:cNvPr>
              <p:cNvSpPr txBox="1"/>
              <p:nvPr/>
            </p:nvSpPr>
            <p:spPr>
              <a:xfrm>
                <a:off x="5577161" y="4000138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B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1A00F4CE-0C56-0141-9903-DAFD69A0EA49}"/>
                  </a:ext>
                </a:extLst>
              </p:cNvPr>
              <p:cNvSpPr txBox="1"/>
              <p:nvPr/>
            </p:nvSpPr>
            <p:spPr>
              <a:xfrm>
                <a:off x="5562627" y="4264711"/>
                <a:ext cx="130163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SD ACCESS SOLUTION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96EF36AF-930E-2E4E-8706-D13F32D7EEC8}"/>
                </a:ext>
              </a:extLst>
            </p:cNvPr>
            <p:cNvGrpSpPr/>
            <p:nvPr/>
          </p:nvGrpSpPr>
          <p:grpSpPr>
            <a:xfrm>
              <a:off x="5374953" y="4979469"/>
              <a:ext cx="1367406" cy="620969"/>
              <a:chOff x="5519956" y="4671664"/>
              <a:chExt cx="1367406" cy="43937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xmlns="" id="{859CBE2E-1634-1643-83C5-115183B8600F}"/>
                  </a:ext>
                </a:extLst>
              </p:cNvPr>
              <p:cNvGrpSpPr/>
              <p:nvPr/>
            </p:nvGrpSpPr>
            <p:grpSpPr>
              <a:xfrm>
                <a:off x="5519956" y="4671664"/>
                <a:ext cx="1367406" cy="439373"/>
                <a:chOff x="5394121" y="3276950"/>
                <a:chExt cx="1367406" cy="462096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xmlns="" id="{ABB6BA27-BB62-3E44-97AE-AF76462384BA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xmlns="" id="{6737EB1E-ADF0-8143-89EA-F7CE4C7CEA7A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CD38F556-F6BC-6F40-B7FD-BEC793BACDFD}"/>
                  </a:ext>
                </a:extLst>
              </p:cNvPr>
              <p:cNvSpPr txBox="1"/>
              <p:nvPr/>
            </p:nvSpPr>
            <p:spPr>
              <a:xfrm>
                <a:off x="5556178" y="4708337"/>
                <a:ext cx="60914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BD703184-E44D-3E47-94F1-654D9C43FF73}"/>
                  </a:ext>
                </a:extLst>
              </p:cNvPr>
              <p:cNvSpPr txBox="1"/>
              <p:nvPr/>
            </p:nvSpPr>
            <p:spPr>
              <a:xfrm>
                <a:off x="5563338" y="4944632"/>
                <a:ext cx="9361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FIBRE ROLLOUT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F7CB3722-6D15-054E-8D0E-5E7FFC42DEE1}"/>
                </a:ext>
              </a:extLst>
            </p:cNvPr>
            <p:cNvGrpSpPr/>
            <p:nvPr/>
          </p:nvGrpSpPr>
          <p:grpSpPr>
            <a:xfrm>
              <a:off x="5374953" y="5965048"/>
              <a:ext cx="1367406" cy="620969"/>
              <a:chOff x="5519956" y="5369021"/>
              <a:chExt cx="1367406" cy="43937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xmlns="" id="{5C36A732-9531-2F46-9724-F36E52B89A88}"/>
                  </a:ext>
                </a:extLst>
              </p:cNvPr>
              <p:cNvGrpSpPr/>
              <p:nvPr/>
            </p:nvGrpSpPr>
            <p:grpSpPr>
              <a:xfrm>
                <a:off x="5519956" y="5369021"/>
                <a:ext cx="1367406" cy="439373"/>
                <a:chOff x="5394121" y="3276950"/>
                <a:chExt cx="1367406" cy="462096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xmlns="" id="{CBE8D070-019F-B74D-932F-20195961B8F9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xmlns="" id="{E85EAD44-8C02-EA41-9676-C1CDCCE7EF61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54E8641C-C96C-3544-A480-545EFB4A91A9}"/>
                  </a:ext>
                </a:extLst>
              </p:cNvPr>
              <p:cNvSpPr txBox="1"/>
              <p:nvPr/>
            </p:nvSpPr>
            <p:spPr>
              <a:xfrm>
                <a:off x="5579138" y="5408147"/>
                <a:ext cx="60914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D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BFD7A822-4F16-524A-8299-4FCDF50787E9}"/>
                  </a:ext>
                </a:extLst>
              </p:cNvPr>
              <p:cNvSpPr txBox="1"/>
              <p:nvPr/>
            </p:nvSpPr>
            <p:spPr>
              <a:xfrm>
                <a:off x="5561361" y="5663231"/>
                <a:ext cx="58990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FTTH KITS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E442BED6-F661-FF45-BF87-182030CABE26}"/>
                </a:ext>
              </a:extLst>
            </p:cNvPr>
            <p:cNvGrpSpPr/>
            <p:nvPr/>
          </p:nvGrpSpPr>
          <p:grpSpPr>
            <a:xfrm>
              <a:off x="5374953" y="6950626"/>
              <a:ext cx="1367406" cy="629286"/>
              <a:chOff x="5519956" y="6066377"/>
              <a:chExt cx="1367406" cy="44525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xmlns="" id="{CDF1B65B-CF7A-3549-92DB-9B83DE5B9F1A}"/>
                  </a:ext>
                </a:extLst>
              </p:cNvPr>
              <p:cNvGrpSpPr/>
              <p:nvPr/>
            </p:nvGrpSpPr>
            <p:grpSpPr>
              <a:xfrm>
                <a:off x="5519956" y="6066377"/>
                <a:ext cx="1367406" cy="439373"/>
                <a:chOff x="5394121" y="3276950"/>
                <a:chExt cx="1367406" cy="462096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96DA369C-E02A-2E48-AB08-70B7712E1610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1761594D-9050-4D47-915A-4358826E645B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2C3310B0-45AA-B943-981D-664F03EB6796}"/>
                  </a:ext>
                </a:extLst>
              </p:cNvPr>
              <p:cNvSpPr txBox="1"/>
              <p:nvPr/>
            </p:nvSpPr>
            <p:spPr>
              <a:xfrm>
                <a:off x="5572956" y="6116346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924CFA7C-3521-7B48-9004-AC20C76D857C}"/>
                  </a:ext>
                </a:extLst>
              </p:cNvPr>
              <p:cNvSpPr txBox="1"/>
              <p:nvPr/>
            </p:nvSpPr>
            <p:spPr>
              <a:xfrm>
                <a:off x="5628716" y="6315642"/>
                <a:ext cx="994126" cy="195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FIBRE </a:t>
                </a:r>
                <a:r>
                  <a:rPr lang="en-US" sz="900" b="1" dirty="0" smtClean="0">
                    <a:solidFill>
                      <a:schemeClr val="bg1"/>
                    </a:solidFill>
                  </a:rPr>
                  <a:t> &amp; CABLE SOLUTIONS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xmlns="" id="{4AF2090E-D5FC-354C-8805-A66FC9E7D4AA}"/>
                </a:ext>
              </a:extLst>
            </p:cNvPr>
            <p:cNvSpPr/>
            <p:nvPr/>
          </p:nvSpPr>
          <p:spPr>
            <a:xfrm>
              <a:off x="5258868" y="1606810"/>
              <a:ext cx="1507111" cy="6084000"/>
            </a:xfrm>
            <a:prstGeom prst="roundRect">
              <a:avLst>
                <a:gd name="adj" fmla="val 72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Box 92">
            <a:hlinkClick r:id="rId8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11199910" y="654405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582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224"/>
            <a:ext cx="9070253" cy="570440"/>
          </a:xfrm>
        </p:spPr>
        <p:txBody>
          <a:bodyPr/>
          <a:lstStyle/>
          <a:p>
            <a:r>
              <a:rPr lang="en-IN" dirty="0" smtClean="0"/>
              <a:t>Design Networks that Accelerate with </a:t>
            </a:r>
            <a:r>
              <a:rPr lang="en-IN" dirty="0" err="1" smtClean="0"/>
              <a:t>iCORE</a:t>
            </a:r>
            <a:endParaRPr lang="en-IN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ED89315-E2C8-A344-992A-3FABBEB0BD19}"/>
              </a:ext>
            </a:extLst>
          </p:cNvPr>
          <p:cNvSpPr/>
          <p:nvPr/>
        </p:nvSpPr>
        <p:spPr>
          <a:xfrm>
            <a:off x="-41276" y="1013884"/>
            <a:ext cx="5693540" cy="5844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IN" sz="3200" b="1" dirty="0" smtClean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ED89315-E2C8-A344-992A-3FABBEB0BD19}"/>
              </a:ext>
            </a:extLst>
          </p:cNvPr>
          <p:cNvSpPr/>
          <p:nvPr/>
        </p:nvSpPr>
        <p:spPr>
          <a:xfrm>
            <a:off x="159608" y="1328660"/>
            <a:ext cx="4172725" cy="1268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800"/>
              </a:spcAft>
            </a:pPr>
            <a:r>
              <a:rPr lang="en-IN" sz="32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STL’s DNA </a:t>
            </a:r>
            <a:r>
              <a:rPr lang="en-IN" sz="3200" i="1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r>
              <a:rPr lang="en-IN" sz="2000" i="1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Paradigm shift in network design</a:t>
            </a:r>
            <a:endParaRPr lang="en-IN" i="1" baseline="30000" dirty="0">
              <a:solidFill>
                <a:srgbClr val="284DBB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799" y="747041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87295" y="737829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4902093" y="1804341"/>
            <a:ext cx="7022076" cy="4139260"/>
            <a:chOff x="2825192" y="1706369"/>
            <a:chExt cx="7772249" cy="4516505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xmlns="" id="{F671B788-9EB1-8849-8292-F65947AA8C27}"/>
                </a:ext>
              </a:extLst>
            </p:cNvPr>
            <p:cNvSpPr/>
            <p:nvPr/>
          </p:nvSpPr>
          <p:spPr>
            <a:xfrm rot="5400000">
              <a:off x="5435225" y="3783481"/>
              <a:ext cx="3579908" cy="787089"/>
            </a:xfrm>
            <a:prstGeom prst="roundRect">
              <a:avLst/>
            </a:prstGeom>
            <a:noFill/>
            <a:ln w="12700" cap="flat">
              <a:solidFill>
                <a:srgbClr val="C2B1EF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xmlns="" id="{C665D288-F776-8948-9F97-A563E568C793}"/>
                </a:ext>
              </a:extLst>
            </p:cNvPr>
            <p:cNvSpPr/>
            <p:nvPr/>
          </p:nvSpPr>
          <p:spPr>
            <a:xfrm>
              <a:off x="2875454" y="2029841"/>
              <a:ext cx="3593552" cy="728018"/>
            </a:xfrm>
            <a:prstGeom prst="roundRect">
              <a:avLst/>
            </a:prstGeom>
            <a:solidFill>
              <a:srgbClr val="C2B1E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xmlns="" id="{4E2A92E5-7989-EC45-9BB2-416D78E25E07}"/>
                </a:ext>
              </a:extLst>
            </p:cNvPr>
            <p:cNvSpPr/>
            <p:nvPr/>
          </p:nvSpPr>
          <p:spPr>
            <a:xfrm>
              <a:off x="2825192" y="3073419"/>
              <a:ext cx="3593229" cy="728018"/>
            </a:xfrm>
            <a:prstGeom prst="roundRect">
              <a:avLst/>
            </a:prstGeom>
            <a:solidFill>
              <a:srgbClr val="A98AF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xmlns="" id="{1CADE3E1-919F-9F4F-A276-B98EC0968806}"/>
                </a:ext>
              </a:extLst>
            </p:cNvPr>
            <p:cNvSpPr/>
            <p:nvPr/>
          </p:nvSpPr>
          <p:spPr>
            <a:xfrm>
              <a:off x="2845379" y="4157007"/>
              <a:ext cx="3594519" cy="727200"/>
            </a:xfrm>
            <a:prstGeom prst="roundRect">
              <a:avLst/>
            </a:prstGeom>
            <a:solidFill>
              <a:srgbClr val="6441C3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hangingPunct="0"/>
              <a:endParaRPr lang="en-US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7E3089-3655-514E-90E1-1FFB6567382C}"/>
                </a:ext>
              </a:extLst>
            </p:cNvPr>
            <p:cNvSpPr/>
            <p:nvPr/>
          </p:nvSpPr>
          <p:spPr>
            <a:xfrm>
              <a:off x="2845379" y="5239777"/>
              <a:ext cx="3594196" cy="727200"/>
            </a:xfrm>
            <a:prstGeom prst="roundRect">
              <a:avLst/>
            </a:prstGeom>
            <a:solidFill>
              <a:srgbClr val="4B1FB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hangingPunct="0"/>
              <a:endParaRPr lang="en-US" dirty="0">
                <a:solidFill>
                  <a:srgbClr val="000000"/>
                </a:solidFill>
                <a:sym typeface="Calibri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3801E16B-9D0D-8D41-9F50-CBD20FED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786" y="1706369"/>
              <a:ext cx="2766655" cy="451650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0BD0AB63-F252-9E4E-A0D4-0ED154E16EE6}"/>
                </a:ext>
              </a:extLst>
            </p:cNvPr>
            <p:cNvSpPr txBox="1"/>
            <p:nvPr/>
          </p:nvSpPr>
          <p:spPr>
            <a:xfrm rot="5400000">
              <a:off x="6316555" y="3742684"/>
              <a:ext cx="1813915" cy="579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80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Integrated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49662796-E037-224F-91D4-AAEB3CE36455}"/>
                </a:ext>
              </a:extLst>
            </p:cNvPr>
            <p:cNvSpPr txBox="1"/>
            <p:nvPr/>
          </p:nvSpPr>
          <p:spPr>
            <a:xfrm>
              <a:off x="3337246" y="2187017"/>
              <a:ext cx="3133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Centralized </a:t>
              </a:r>
              <a:r>
                <a:rPr lang="en-IN" sz="2000" dirty="0">
                  <a:solidFill>
                    <a:schemeClr val="bg1"/>
                  </a:solidFill>
                </a:rPr>
                <a:t>Planning</a:t>
              </a:r>
              <a:endParaRPr kumimoji="0" lang="en-IN" sz="2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43CE25A4-96FC-8343-9C13-4966C9A512D0}"/>
                </a:ext>
              </a:extLst>
            </p:cNvPr>
            <p:cNvSpPr txBox="1"/>
            <p:nvPr/>
          </p:nvSpPr>
          <p:spPr>
            <a:xfrm>
              <a:off x="3531395" y="3250681"/>
              <a:ext cx="223699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One </a:t>
              </a:r>
              <a:r>
                <a:rPr lang="en-IN" sz="2000" dirty="0">
                  <a:solidFill>
                    <a:schemeClr val="bg1"/>
                  </a:solidFill>
                </a:rPr>
                <a:t>Backbone</a:t>
              </a: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 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C141B136-7183-DE4A-818A-52FFA2A02183}"/>
                </a:ext>
              </a:extLst>
            </p:cNvPr>
            <p:cNvSpPr txBox="1"/>
            <p:nvPr/>
          </p:nvSpPr>
          <p:spPr>
            <a:xfrm>
              <a:off x="3552872" y="4355103"/>
              <a:ext cx="2447688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Re-Use </a:t>
              </a:r>
              <a:r>
                <a:rPr lang="en-IN" sz="2000" dirty="0">
                  <a:solidFill>
                    <a:schemeClr val="bg1"/>
                  </a:solidFill>
                </a:rPr>
                <a:t>Existing Infra</a:t>
              </a:r>
              <a:endParaRPr kumimoji="0" lang="en-IN" sz="2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14E61786-C6BB-AE49-9C32-1180E724669E}"/>
                </a:ext>
              </a:extLst>
            </p:cNvPr>
            <p:cNvSpPr txBox="1"/>
            <p:nvPr/>
          </p:nvSpPr>
          <p:spPr>
            <a:xfrm>
              <a:off x="3552548" y="5430688"/>
              <a:ext cx="221165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IN" sz="2000" dirty="0">
                  <a:solidFill>
                    <a:schemeClr val="bg1"/>
                  </a:solidFill>
                </a:rPr>
                <a:t>Everything </a:t>
              </a: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Survey</a:t>
              </a: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579604" y="2778899"/>
            <a:ext cx="3577537" cy="327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Scale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solved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Latency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solved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Agility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solved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Uptime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solved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Cost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solved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12904" y="2864554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26182" y="3646961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26182" y="4334732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10122" y="4973895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30966" y="5755092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27" name="TextBox 26">
            <a:hlinkClick r:id="rId3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11219701" y="6560354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2719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/>
          <p:cNvSpPr/>
          <p:nvPr/>
        </p:nvSpPr>
        <p:spPr>
          <a:xfrm>
            <a:off x="4647542" y="1031165"/>
            <a:ext cx="7663542" cy="5832828"/>
          </a:xfrm>
          <a:prstGeom prst="rect">
            <a:avLst/>
          </a:prstGeom>
          <a:gradFill flip="none" rotWithShape="1">
            <a:gsLst>
              <a:gs pos="10000">
                <a:schemeClr val="bg1">
                  <a:lumMod val="95000"/>
                </a:schemeClr>
              </a:gs>
              <a:gs pos="94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4B1FBF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927375" y="1361131"/>
            <a:ext cx="4940265" cy="20679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27013" indent="-227013" algn="l" defTabSz="9128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66B1"/>
                </a:solidFill>
                <a:latin typeface="+mn-lt"/>
                <a:ea typeface="+mn-ea"/>
                <a:cs typeface="+mn-cs"/>
              </a:defRPr>
            </a:lvl1pPr>
            <a:lvl2pPr marL="6842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800" b="1" dirty="0">
                <a:solidFill>
                  <a:srgbClr val="6441C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EXCELLENCE AT EACH NETWORK LAYER</a:t>
            </a:r>
            <a:endParaRPr lang="en-IN" sz="1800" dirty="0">
              <a:solidFill>
                <a:srgbClr val="6441C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E83302B-15AE-9E47-ABFA-F5A98D2F6F0D}"/>
              </a:ext>
            </a:extLst>
          </p:cNvPr>
          <p:cNvSpPr/>
          <p:nvPr/>
        </p:nvSpPr>
        <p:spPr>
          <a:xfrm>
            <a:off x="312551" y="2674825"/>
            <a:ext cx="4219718" cy="3688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iCORE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design</a:t>
            </a: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LEAD360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 – Programmability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&amp; Intelligence</a:t>
            </a: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SDN / NFV</a:t>
            </a: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centres , NOC, SOC</a:t>
            </a: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&amp; control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partners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53742" y="1374730"/>
            <a:ext cx="6640286" cy="5183732"/>
            <a:chOff x="5197178" y="1288588"/>
            <a:chExt cx="6575722" cy="536856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xmlns="" id="{8D730289-49BA-A84A-A501-A759688D94CB}"/>
                </a:ext>
              </a:extLst>
            </p:cNvPr>
            <p:cNvGrpSpPr/>
            <p:nvPr/>
          </p:nvGrpSpPr>
          <p:grpSpPr>
            <a:xfrm>
              <a:off x="9481143" y="1786549"/>
              <a:ext cx="634789" cy="435737"/>
              <a:chOff x="8944475" y="5946515"/>
              <a:chExt cx="1213865" cy="83323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0A4503BE-9790-B847-91E9-25F34AB383DA}"/>
                  </a:ext>
                </a:extLst>
              </p:cNvPr>
              <p:cNvSpPr/>
              <p:nvPr/>
            </p:nvSpPr>
            <p:spPr>
              <a:xfrm>
                <a:off x="8944475" y="6581001"/>
                <a:ext cx="1213865" cy="19874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4B1FBF"/>
                    </a:solidFill>
                  </a:rPr>
                  <a:t>VIRTUALISATION</a:t>
                </a: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xmlns="" id="{0B66EDEF-631E-0644-B85F-D3A4E885D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rgbClr val="6441C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43895" y="5946515"/>
                <a:ext cx="461213" cy="461213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3612DBBA-2C71-9642-B7EC-0D5A15206996}"/>
                </a:ext>
              </a:extLst>
            </p:cNvPr>
            <p:cNvGrpSpPr/>
            <p:nvPr/>
          </p:nvGrpSpPr>
          <p:grpSpPr>
            <a:xfrm>
              <a:off x="8584515" y="1813145"/>
              <a:ext cx="410620" cy="397107"/>
              <a:chOff x="7762419" y="6020379"/>
              <a:chExt cx="785204" cy="759364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xmlns="" id="{59B60D27-BAC6-F04A-B83A-8795F59E769E}"/>
                  </a:ext>
                </a:extLst>
              </p:cNvPr>
              <p:cNvSpPr/>
              <p:nvPr/>
            </p:nvSpPr>
            <p:spPr>
              <a:xfrm>
                <a:off x="7762419" y="6580997"/>
                <a:ext cx="785204" cy="19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4B1FBF"/>
                    </a:solidFill>
                  </a:rPr>
                  <a:t>BIG DATA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xmlns="" id="{0E92E727-A5E4-C045-B694-D70378196E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duotone>
                  <a:prstClr val="black"/>
                  <a:srgbClr val="6441C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73867" y="6020379"/>
                <a:ext cx="380423" cy="380423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0B471F49-9DB0-B740-820F-447B9F7F0DF4}"/>
                </a:ext>
              </a:extLst>
            </p:cNvPr>
            <p:cNvGrpSpPr/>
            <p:nvPr/>
          </p:nvGrpSpPr>
          <p:grpSpPr>
            <a:xfrm>
              <a:off x="10332502" y="1749454"/>
              <a:ext cx="761490" cy="496421"/>
              <a:chOff x="10431200" y="5951372"/>
              <a:chExt cx="1456150" cy="94927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81C6B01A-3D1C-3D4A-9B3F-7DB786162CAC}"/>
                  </a:ext>
                </a:extLst>
              </p:cNvPr>
              <p:cNvSpPr/>
              <p:nvPr/>
            </p:nvSpPr>
            <p:spPr>
              <a:xfrm>
                <a:off x="10431200" y="6488667"/>
                <a:ext cx="1456150" cy="4119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4B1FBF"/>
                    </a:solidFill>
                  </a:rPr>
                  <a:t>ARTIFICIAL INTELLIGENCE</a:t>
                </a: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xmlns="" id="{B70E0ACD-4103-0540-A50D-31EA3F34B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duotone>
                  <a:prstClr val="black"/>
                  <a:srgbClr val="6441C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45630" y="5951372"/>
                <a:ext cx="455512" cy="455512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197178" y="1288588"/>
              <a:ext cx="6575722" cy="5368560"/>
              <a:chOff x="5197178" y="857439"/>
              <a:chExt cx="6575722" cy="536856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xmlns="" id="{ED9C35AC-55D0-C94F-ABD3-02A60E35FB69}"/>
                  </a:ext>
                </a:extLst>
              </p:cNvPr>
              <p:cNvGrpSpPr/>
              <p:nvPr/>
            </p:nvGrpSpPr>
            <p:grpSpPr>
              <a:xfrm>
                <a:off x="7412993" y="2438844"/>
                <a:ext cx="853443" cy="454828"/>
                <a:chOff x="8454127" y="4565162"/>
                <a:chExt cx="1631983" cy="869739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xmlns="" id="{9C17589A-D08E-414B-8982-568D34066E5E}"/>
                    </a:ext>
                  </a:extLst>
                </p:cNvPr>
                <p:cNvSpPr/>
                <p:nvPr/>
              </p:nvSpPr>
              <p:spPr>
                <a:xfrm>
                  <a:off x="8454127" y="5037409"/>
                  <a:ext cx="1631983" cy="39749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DATA CENTRE SERVER &amp; STORAGE</a:t>
                  </a:r>
                </a:p>
              </p:txBody>
            </p:sp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xmlns="" id="{AF62EE2F-1C86-3344-A073-F49A4F2952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5633" y="4565162"/>
                  <a:ext cx="443167" cy="443167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xmlns="" id="{2C38E857-5BA8-8A4F-9F08-B33938A72E7E}"/>
                  </a:ext>
                </a:extLst>
              </p:cNvPr>
              <p:cNvGrpSpPr/>
              <p:nvPr/>
            </p:nvGrpSpPr>
            <p:grpSpPr>
              <a:xfrm>
                <a:off x="8526872" y="2396437"/>
                <a:ext cx="844386" cy="607780"/>
                <a:chOff x="10324490" y="4493154"/>
                <a:chExt cx="1614666" cy="1162219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xmlns="" id="{44B1D55A-0BCF-4D43-B5AE-EC5C72226D4D}"/>
                    </a:ext>
                  </a:extLst>
                </p:cNvPr>
                <p:cNvSpPr/>
                <p:nvPr/>
              </p:nvSpPr>
              <p:spPr>
                <a:xfrm>
                  <a:off x="10324490" y="5037405"/>
                  <a:ext cx="1614666" cy="61796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COMMAND &amp; CONTROL </a:t>
                  </a:r>
                  <a:br>
                    <a:rPr lang="en-US" sz="700" b="1" dirty="0">
                      <a:solidFill>
                        <a:srgbClr val="4B1FBF"/>
                      </a:solidFill>
                    </a:rPr>
                  </a:br>
                  <a:r>
                    <a:rPr lang="en-US" sz="700" b="1" dirty="0">
                      <a:solidFill>
                        <a:srgbClr val="4B1FBF"/>
                      </a:solidFill>
                    </a:rPr>
                    <a:t>CENTRE</a:t>
                  </a:r>
                </a:p>
              </p:txBody>
            </p:sp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xmlns="" id="{8EA8E3FE-2B7C-E144-B0AA-E33A5BE12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1358" y="4493154"/>
                  <a:ext cx="504056" cy="504056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xmlns="" id="{5EED9A1C-AF65-2948-AE2F-631F161FC55C}"/>
                  </a:ext>
                </a:extLst>
              </p:cNvPr>
              <p:cNvGrpSpPr/>
              <p:nvPr/>
            </p:nvGrpSpPr>
            <p:grpSpPr>
              <a:xfrm>
                <a:off x="7563197" y="5059899"/>
                <a:ext cx="553036" cy="498039"/>
                <a:chOff x="6308143" y="2542889"/>
                <a:chExt cx="1057536" cy="952369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xmlns="" id="{299F2CBA-4BB8-FE49-A46B-3D0E276746B2}"/>
                    </a:ext>
                  </a:extLst>
                </p:cNvPr>
                <p:cNvSpPr/>
                <p:nvPr/>
              </p:nvSpPr>
              <p:spPr>
                <a:xfrm>
                  <a:off x="6308143" y="3097766"/>
                  <a:ext cx="1057536" cy="39749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ACCESS LAYER </a:t>
                  </a:r>
                  <a:br>
                    <a:rPr lang="en-US" sz="700" b="1" dirty="0">
                      <a:solidFill>
                        <a:srgbClr val="4B1FBF"/>
                      </a:solidFill>
                    </a:rPr>
                  </a:br>
                  <a:r>
                    <a:rPr lang="en-US" sz="700" b="1" dirty="0">
                      <a:solidFill>
                        <a:srgbClr val="4B1FBF"/>
                      </a:solidFill>
                    </a:rPr>
                    <a:t>GPON, MSAN</a:t>
                  </a:r>
                </a:p>
              </p:txBody>
            </p:sp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xmlns="" id="{3D6A3D6B-73B5-1447-950E-002C5B058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3578" y="2542889"/>
                  <a:ext cx="460679" cy="460679"/>
                </a:xfrm>
                <a:prstGeom prst="rect">
                  <a:avLst/>
                </a:prstGeom>
              </p:spPr>
            </p:pic>
          </p:grp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xmlns="" id="{5106FEDF-74F5-C94A-BB4F-D1B8138AA295}"/>
                  </a:ext>
                </a:extLst>
              </p:cNvPr>
              <p:cNvSpPr/>
              <p:nvPr/>
            </p:nvSpPr>
            <p:spPr>
              <a:xfrm>
                <a:off x="5197178" y="4643437"/>
                <a:ext cx="1582562" cy="1582562"/>
              </a:xfrm>
              <a:prstGeom prst="rect">
                <a:avLst/>
              </a:prstGeom>
              <a:solidFill>
                <a:srgbClr val="00B050">
                  <a:alpha val="80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balanced" dir="t"/>
              </a:scene3d>
              <a:sp3d extrusionH="317500" contourW="19050" prstMaterial="matte">
                <a:contourClr>
                  <a:srgbClr val="37D14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END USER</a:t>
                </a:r>
              </a:p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 LAYER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xmlns="" id="{386D1E69-DF9B-1A4A-A0A7-4058E16378BC}"/>
                  </a:ext>
                </a:extLst>
              </p:cNvPr>
              <p:cNvCxnSpPr/>
              <p:nvPr/>
            </p:nvCxnSpPr>
            <p:spPr>
              <a:xfrm>
                <a:off x="7116024" y="5677795"/>
                <a:ext cx="465687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xmlns="" id="{B453C05A-E26B-2A41-AFDD-9FCAEC7CF683}"/>
                  </a:ext>
                </a:extLst>
              </p:cNvPr>
              <p:cNvCxnSpPr/>
              <p:nvPr/>
            </p:nvCxnSpPr>
            <p:spPr>
              <a:xfrm>
                <a:off x="7116024" y="3066653"/>
                <a:ext cx="465687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AD4714CC-6DF3-6841-84A0-E664550DAE4F}"/>
                  </a:ext>
                </a:extLst>
              </p:cNvPr>
              <p:cNvGrpSpPr/>
              <p:nvPr/>
            </p:nvGrpSpPr>
            <p:grpSpPr>
              <a:xfrm>
                <a:off x="7387315" y="3716390"/>
                <a:ext cx="904798" cy="622699"/>
                <a:chOff x="7420740" y="3237221"/>
                <a:chExt cx="1730188" cy="1190748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xmlns="" id="{D1F09FA9-7A77-6F4B-9C54-454C45E30F5E}"/>
                    </a:ext>
                  </a:extLst>
                </p:cNvPr>
                <p:cNvSpPr/>
                <p:nvPr/>
              </p:nvSpPr>
              <p:spPr>
                <a:xfrm>
                  <a:off x="7420740" y="3810001"/>
                  <a:ext cx="1730188" cy="61796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CORE (SUPER CORE, CORE, EDGE LAYERS) IP MPLS</a:t>
                  </a:r>
                </a:p>
              </p:txBody>
            </p: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xmlns="" id="{7257E6E1-7D23-1D41-A65F-004C62961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4643" y="3237221"/>
                  <a:ext cx="459757" cy="45975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xmlns="" id="{9638D503-2DF8-3A45-856D-36288A6F6444}"/>
                  </a:ext>
                </a:extLst>
              </p:cNvPr>
              <p:cNvGrpSpPr/>
              <p:nvPr/>
            </p:nvGrpSpPr>
            <p:grpSpPr>
              <a:xfrm>
                <a:off x="8520419" y="3734918"/>
                <a:ext cx="857292" cy="597173"/>
                <a:chOff x="9564004" y="3259460"/>
                <a:chExt cx="1639346" cy="1141938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xmlns="" id="{FEB5B1E5-2D77-DF4B-9196-550ED1DC9D10}"/>
                    </a:ext>
                  </a:extLst>
                </p:cNvPr>
                <p:cNvSpPr/>
                <p:nvPr/>
              </p:nvSpPr>
              <p:spPr>
                <a:xfrm>
                  <a:off x="9564004" y="3783429"/>
                  <a:ext cx="1639346" cy="61796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DISTRIBUTION/</a:t>
                  </a:r>
                  <a:br>
                    <a:rPr lang="en-US" sz="700" b="1" dirty="0">
                      <a:solidFill>
                        <a:srgbClr val="4B1FBF"/>
                      </a:solidFill>
                    </a:rPr>
                  </a:br>
                  <a:r>
                    <a:rPr lang="en-US" sz="700" b="1" dirty="0">
                      <a:solidFill>
                        <a:srgbClr val="4B1FBF"/>
                      </a:solidFill>
                    </a:rPr>
                    <a:t>METRO </a:t>
                  </a:r>
                  <a:br>
                    <a:rPr lang="en-US" sz="700" b="1" dirty="0">
                      <a:solidFill>
                        <a:srgbClr val="4B1FBF"/>
                      </a:solidFill>
                    </a:rPr>
                  </a:br>
                  <a:r>
                    <a:rPr lang="en-US" sz="700" b="1" dirty="0">
                      <a:solidFill>
                        <a:srgbClr val="4B1FBF"/>
                      </a:solidFill>
                    </a:rPr>
                    <a:t>DWDM</a:t>
                  </a:r>
                </a:p>
              </p:txBody>
            </p:sp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xmlns="" id="{B5F49048-C833-1542-BD13-E0226F4B2C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1310" y="3259460"/>
                  <a:ext cx="457022" cy="457022"/>
                </a:xfrm>
                <a:prstGeom prst="rect">
                  <a:avLst/>
                </a:prstGeom>
              </p:spPr>
            </p:pic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xmlns="" id="{47BD5172-995E-F949-BBAC-94F898B8F728}"/>
                  </a:ext>
                </a:extLst>
              </p:cNvPr>
              <p:cNvSpPr/>
              <p:nvPr/>
            </p:nvSpPr>
            <p:spPr>
              <a:xfrm>
                <a:off x="5197178" y="3362325"/>
                <a:ext cx="1582562" cy="1582562"/>
              </a:xfrm>
              <a:prstGeom prst="rect">
                <a:avLst/>
              </a:prstGeom>
              <a:solidFill>
                <a:srgbClr val="92D050">
                  <a:alpha val="80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balanced" dir="t"/>
              </a:scene3d>
              <a:sp3d extrusionH="317500" contourW="19050">
                <a:contourClr>
                  <a:schemeClr val="accent6">
                    <a:lumMod val="60000"/>
                    <a:lumOff val="4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NETWORK </a:t>
                </a:r>
              </a:p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LAYER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xmlns="" id="{27FCF2AA-146E-954D-9EF5-ACCD2416B18B}"/>
                  </a:ext>
                </a:extLst>
              </p:cNvPr>
              <p:cNvCxnSpPr/>
              <p:nvPr/>
            </p:nvCxnSpPr>
            <p:spPr>
              <a:xfrm>
                <a:off x="7116024" y="4408793"/>
                <a:ext cx="465687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xmlns="" id="{AC228AC0-ADD4-B04D-B333-F4B213EDE9D2}"/>
                  </a:ext>
                </a:extLst>
              </p:cNvPr>
              <p:cNvGrpSpPr/>
              <p:nvPr/>
            </p:nvGrpSpPr>
            <p:grpSpPr>
              <a:xfrm>
                <a:off x="7486097" y="1332966"/>
                <a:ext cx="707234" cy="478852"/>
                <a:chOff x="6208593" y="5985161"/>
                <a:chExt cx="1352402" cy="91568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xmlns="" id="{EAD16F4E-0909-8449-9BC7-9BB23C1E85DD}"/>
                    </a:ext>
                  </a:extLst>
                </p:cNvPr>
                <p:cNvSpPr/>
                <p:nvPr/>
              </p:nvSpPr>
              <p:spPr>
                <a:xfrm>
                  <a:off x="6208593" y="6488860"/>
                  <a:ext cx="1352402" cy="4119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APPLICATION TP, CENTREX</a:t>
                  </a: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xmlns="" id="{119140A1-EAF9-D746-8A23-81091EEABC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1539" y="5985161"/>
                  <a:ext cx="408709" cy="408709"/>
                </a:xfrm>
                <a:prstGeom prst="rect">
                  <a:avLst/>
                </a:prstGeom>
              </p:spPr>
            </p:pic>
          </p:grp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xmlns="" id="{C91A99C2-BE0B-224B-B3E0-2ABC23A45F97}"/>
                  </a:ext>
                </a:extLst>
              </p:cNvPr>
              <p:cNvCxnSpPr/>
              <p:nvPr/>
            </p:nvCxnSpPr>
            <p:spPr>
              <a:xfrm>
                <a:off x="7116024" y="1886375"/>
                <a:ext cx="465687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xmlns="" id="{A892B179-7C33-7747-A913-2B8C06B3B9EC}"/>
                  </a:ext>
                </a:extLst>
              </p:cNvPr>
              <p:cNvSpPr/>
              <p:nvPr/>
            </p:nvSpPr>
            <p:spPr>
              <a:xfrm>
                <a:off x="5197178" y="2028951"/>
                <a:ext cx="1582562" cy="1582562"/>
              </a:xfrm>
              <a:prstGeom prst="rect">
                <a:avLst/>
              </a:prstGeom>
              <a:solidFill>
                <a:srgbClr val="00D4D6">
                  <a:alpha val="80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TopUp">
                  <a:rot lat="19476224" lon="18882000" rev="3609745"/>
                </a:camera>
                <a:lightRig rig="balanced" dir="t"/>
              </a:scene3d>
              <a:sp3d extrusionH="317500" contourW="19050">
                <a:contourClr>
                  <a:srgbClr val="00D6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DATA </a:t>
                </a:r>
                <a:b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</a:br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CENTRE </a:t>
                </a:r>
              </a:p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LAYER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A8E35A98-5B67-7F41-AC9E-28490C89CA5C}"/>
                  </a:ext>
                </a:extLst>
              </p:cNvPr>
              <p:cNvSpPr/>
              <p:nvPr/>
            </p:nvSpPr>
            <p:spPr>
              <a:xfrm>
                <a:off x="5197178" y="857439"/>
                <a:ext cx="1582562" cy="1582562"/>
              </a:xfrm>
              <a:prstGeom prst="rect">
                <a:avLst/>
              </a:prstGeom>
              <a:solidFill>
                <a:srgbClr val="0066B2">
                  <a:alpha val="80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TopUp">
                  <a:rot lat="19476224" lon="18882000" rev="3609745"/>
                </a:camera>
                <a:lightRig rig="balanced" dir="t"/>
              </a:scene3d>
              <a:sp3d extrusionH="317500" contourW="19050">
                <a:contourClr>
                  <a:srgbClr val="00B0F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APPLICATION LAYER</a:t>
                </a:r>
              </a:p>
            </p:txBody>
          </p:sp>
        </p:grp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0" y="158224"/>
            <a:ext cx="10613571" cy="570440"/>
          </a:xfrm>
        </p:spPr>
        <p:txBody>
          <a:bodyPr/>
          <a:lstStyle/>
          <a:p>
            <a:r>
              <a:rPr lang="en-IN" dirty="0" smtClean="0"/>
              <a:t>E2E Network Modernisation with NEXT NETWORKS</a:t>
            </a:r>
            <a:endParaRPr lang="en-IN" baseline="30000" dirty="0"/>
          </a:p>
        </p:txBody>
      </p:sp>
      <p:sp>
        <p:nvSpPr>
          <p:cNvPr id="69" name="Rectangle 68"/>
          <p:cNvSpPr/>
          <p:nvPr/>
        </p:nvSpPr>
        <p:spPr>
          <a:xfrm>
            <a:off x="-1799" y="747041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187295" y="737829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CED89315-E2C8-A344-992A-3FABBEB0BD19}"/>
              </a:ext>
            </a:extLst>
          </p:cNvPr>
          <p:cNvSpPr/>
          <p:nvPr/>
        </p:nvSpPr>
        <p:spPr>
          <a:xfrm>
            <a:off x="103788" y="1438801"/>
            <a:ext cx="4447324" cy="106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800"/>
              </a:spcAft>
            </a:pPr>
            <a:r>
              <a:rPr lang="en-IN" sz="32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STL NEXT Networks</a:t>
            </a:r>
          </a:p>
          <a:p>
            <a:pPr>
              <a:spcAft>
                <a:spcPts val="800"/>
              </a:spcAft>
            </a:pPr>
            <a:r>
              <a:rPr lang="en-IN" sz="2400" i="1" baseline="300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All that you need for your digital transformation</a:t>
            </a:r>
            <a:endParaRPr lang="en-IN" sz="1400" i="1" baseline="30000" dirty="0">
              <a:solidFill>
                <a:srgbClr val="284DBB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11199910" y="654405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2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4000"/>
    </mc:Choice>
    <mc:Fallback xmlns="">
      <p:transition advClick="0" advTm="24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Access connectivity with FWA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To be added once ready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00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0587" y="2015592"/>
            <a:ext cx="37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STL NSB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550D4C3-3B45-7040-9572-FA57AB583942}"/>
              </a:ext>
            </a:extLst>
          </p:cNvPr>
          <p:cNvSpPr txBox="1"/>
          <p:nvPr/>
        </p:nvSpPr>
        <p:spPr>
          <a:xfrm rot="16200000">
            <a:off x="2406208" y="2680126"/>
            <a:ext cx="638892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Design-Led</a:t>
            </a:r>
            <a:endParaRPr kumimoji="0" lang="en-US" sz="9600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8595" y="4047592"/>
            <a:ext cx="521068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System Integration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3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Massive connectivity solution for your Data Centre needs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To be added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11199910" y="654405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65248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97171" y="1355960"/>
            <a:ext cx="3104332" cy="516893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-38100">
              <a:spcAft>
                <a:spcPts val="800"/>
              </a:spcAft>
              <a:buNone/>
            </a:pPr>
            <a:r>
              <a:rPr lang="en-IN" sz="3200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Signature STL ecosystem design</a:t>
            </a:r>
          </a:p>
          <a:p>
            <a:pPr marL="0" indent="-38100">
              <a:spcAft>
                <a:spcPts val="800"/>
              </a:spcAft>
              <a:buNone/>
            </a:pPr>
            <a:r>
              <a:rPr lang="en-IN" sz="2400" i="1" baseline="30000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All </a:t>
            </a:r>
            <a:r>
              <a:rPr lang="en-IN" sz="2400" i="1" baseline="30000" dirty="0">
                <a:solidFill>
                  <a:srgbClr val="284DBB"/>
                </a:solidFill>
                <a:cs typeface="Times New Roman" panose="02020603050405020304" pitchFamily="18" charset="0"/>
              </a:rPr>
              <a:t>that you need for </a:t>
            </a:r>
            <a:r>
              <a:rPr lang="en-IN" sz="2400" i="1" baseline="30000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secure</a:t>
            </a:r>
            <a:r>
              <a:rPr lang="en-IN" sz="2400" i="1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 </a:t>
            </a:r>
            <a:r>
              <a:rPr lang="en-IN" sz="2400" i="1" baseline="30000" dirty="0">
                <a:solidFill>
                  <a:srgbClr val="284DBB"/>
                </a:solidFill>
                <a:cs typeface="Times New Roman" panose="02020603050405020304" pitchFamily="18" charset="0"/>
              </a:rPr>
              <a:t>infrastructure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Fibre and hybrid Sensing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Intrusion-proof Network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n-I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suite of Security </a:t>
            </a:r>
            <a:endParaRPr lang="en-I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Applications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CCC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13071" y="398625"/>
            <a:ext cx="9187814" cy="59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7013" indent="-227013" algn="l" defTabSz="9128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66B1"/>
                </a:solidFill>
                <a:latin typeface="+mn-lt"/>
                <a:ea typeface="+mn-ea"/>
                <a:cs typeface="+mn-cs"/>
              </a:defRPr>
            </a:lvl1pPr>
            <a:lvl2pPr marL="6842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8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critical ‘secured’ with </a:t>
            </a:r>
            <a:r>
              <a:rPr lang="en-IN" sz="3200" b="1" spc="-8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Sensron</a:t>
            </a:r>
            <a:r>
              <a:rPr lang="en-IN" sz="3200" b="1" spc="-8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IN" sz="3200" b="1" spc="-8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2538488" y="2399168"/>
            <a:ext cx="1" cy="7083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H="1">
            <a:off x="3837167" y="1970583"/>
            <a:ext cx="1" cy="66397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000630" y="4694324"/>
            <a:ext cx="601778" cy="4152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6441C3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93" y="2440554"/>
            <a:ext cx="233862" cy="2121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189598C-387C-CE4B-814A-749D7DBE6EA3}"/>
              </a:ext>
            </a:extLst>
          </p:cNvPr>
          <p:cNvSpPr/>
          <p:nvPr/>
        </p:nvSpPr>
        <p:spPr>
          <a:xfrm>
            <a:off x="4686928" y="5607961"/>
            <a:ext cx="2619469" cy="8079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n-IN" sz="1050" b="1" dirty="0">
                <a:solidFill>
                  <a:srgbClr val="FF5B9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Security Applications: </a:t>
            </a:r>
            <a:br>
              <a:rPr lang="en-IN" sz="1050" b="1" dirty="0">
                <a:solidFill>
                  <a:srgbClr val="FF5B9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050" dirty="0">
                <a:solidFill>
                  <a:srgbClr val="FF5B9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Cameras, Search lights, RADAR, LIDAR, Smart power fence, VMS, Under vehicle surveillance, Ruggedized tabs, U/VHF devices, Unarmed aerial vehicle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ABFA7D54-0267-344F-8CE5-2A53B55511F8}"/>
              </a:ext>
            </a:extLst>
          </p:cNvPr>
          <p:cNvSpPr txBox="1"/>
          <p:nvPr/>
        </p:nvSpPr>
        <p:spPr>
          <a:xfrm>
            <a:off x="4163657" y="4232138"/>
            <a:ext cx="1046542" cy="142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b="1" dirty="0">
                <a:solidFill>
                  <a:srgbClr val="6441C3"/>
                </a:solidFill>
              </a:rPr>
              <a:t>CHIN LINK FENCING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37167" y="1190819"/>
            <a:ext cx="8477925" cy="4874701"/>
            <a:chOff x="1738265" y="1502876"/>
            <a:chExt cx="8966247" cy="50880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074" t="9735" r="20775" b="21270"/>
            <a:stretch/>
          </p:blipFill>
          <p:spPr>
            <a:xfrm>
              <a:off x="2255438" y="1502876"/>
              <a:ext cx="8449074" cy="5088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94" name="Picture 15393">
              <a:extLst>
                <a:ext uri="{FF2B5EF4-FFF2-40B4-BE49-F238E27FC236}">
                  <a16:creationId xmlns:a16="http://schemas.microsoft.com/office/drawing/2014/main" xmlns="" id="{FE839154-24D6-A542-90DA-F059BE86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3254521" y="3467100"/>
              <a:ext cx="4315133" cy="243036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212865" y="6259810"/>
              <a:ext cx="1130312" cy="294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INTEGRATION OF POWER FENCING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41965" y="4950578"/>
              <a:ext cx="1481506" cy="318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Y BEAMS &amp; CONCERTINA COILS ON PERIMETER WALL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38265" y="4081600"/>
              <a:ext cx="1095470" cy="291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FIBRE OPTIC FENCE SENSOR CABLE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65138" y="2381061"/>
              <a:ext cx="1219212" cy="262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DIDS WITH FOCUSED SPOT LIGHT &amp; CAMERA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45465" y="6266901"/>
              <a:ext cx="870827" cy="273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MOBILE BULLET SENTRY POST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43039" y="5784608"/>
              <a:ext cx="1712374" cy="247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VEHICLE SANITIZATION UVSS,SLIDING GATES, BOLLARDS &amp; TYRE SHREDDERS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7291" y="1958836"/>
              <a:ext cx="1009687" cy="3819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PERIMETER LIGHT &amp; CAMERAS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23155" y="2277555"/>
              <a:ext cx="1819532" cy="40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PEDESTRIAN SANITIZATION METAL DETECTORS </a:t>
              </a:r>
              <a:r>
                <a:rPr lang="mr-IN" sz="800" b="1" dirty="0">
                  <a:solidFill>
                    <a:srgbClr val="6441C3"/>
                  </a:solidFill>
                </a:rPr>
                <a:t>–</a:t>
              </a:r>
              <a:r>
                <a:rPr lang="en-US" sz="800" b="1" dirty="0">
                  <a:solidFill>
                    <a:srgbClr val="6441C3"/>
                  </a:solidFill>
                </a:rPr>
                <a:t> DOOR FRAME &amp; HANDHELD, BAGGAGE SCANNER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60014" y="3855265"/>
              <a:ext cx="909000" cy="120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MOBILE CCC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8616" y="3330274"/>
              <a:ext cx="1511966" cy="273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ANTI CLIMB FENCE, CONCERTINA COIL, Y BEAMS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H="1">
              <a:off x="8154976" y="6055358"/>
              <a:ext cx="1" cy="421642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>
              <a:off x="8694417" y="5305170"/>
              <a:ext cx="1" cy="878347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 flipH="1">
              <a:off x="6743394" y="5864484"/>
              <a:ext cx="1" cy="612516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 flipH="1">
              <a:off x="4589476" y="4647355"/>
              <a:ext cx="1" cy="558388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</p:cNvCxnSpPr>
            <p:nvPr/>
          </p:nvCxnSpPr>
          <p:spPr>
            <a:xfrm flipH="1">
              <a:off x="2890320" y="3632070"/>
              <a:ext cx="1" cy="686433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cxnSpLocks/>
            </p:cNvCxnSpPr>
            <p:nvPr/>
          </p:nvCxnSpPr>
          <p:spPr>
            <a:xfrm>
              <a:off x="6774320" y="2353901"/>
              <a:ext cx="1" cy="1014792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cxnSpLocks/>
            </p:cNvCxnSpPr>
            <p:nvPr/>
          </p:nvCxnSpPr>
          <p:spPr>
            <a:xfrm>
              <a:off x="8156882" y="3376943"/>
              <a:ext cx="0" cy="1023512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069440" y="4751892"/>
              <a:ext cx="423174" cy="290457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 flipH="1">
              <a:off x="9301785" y="3886599"/>
              <a:ext cx="1" cy="797617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762062" y="2696195"/>
              <a:ext cx="1617470" cy="517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MICRO-UAV</a:t>
              </a:r>
            </a:p>
            <a:p>
              <a:r>
                <a:rPr lang="en-US" sz="800" b="1" dirty="0">
                  <a:solidFill>
                    <a:srgbClr val="6441C3"/>
                  </a:solidFill>
                </a:rPr>
                <a:t>PROTECTIVE GEAR</a:t>
              </a:r>
            </a:p>
            <a:p>
              <a:r>
                <a:rPr lang="en-US" sz="800" b="1" dirty="0">
                  <a:solidFill>
                    <a:srgbClr val="6441C3"/>
                  </a:solidFill>
                </a:rPr>
                <a:t>V/UHF COMM SET</a:t>
              </a:r>
            </a:p>
            <a:p>
              <a:r>
                <a:rPr lang="en-US" sz="800" b="1" dirty="0">
                  <a:solidFill>
                    <a:srgbClr val="6441C3"/>
                  </a:solidFill>
                </a:rPr>
                <a:t>RUGGEDISED TABS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7702917" y="2725093"/>
              <a:ext cx="1" cy="1220757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8D9CE435-A864-8147-A5F4-CC8B1A0EECAC}"/>
                </a:ext>
              </a:extLst>
            </p:cNvPr>
            <p:cNvSpPr txBox="1"/>
            <p:nvPr/>
          </p:nvSpPr>
          <p:spPr>
            <a:xfrm>
              <a:off x="6479975" y="1833728"/>
              <a:ext cx="1758001" cy="148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VISITOR MANAGEMENT SYSTEMS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xmlns="" id="{04C4E657-CD89-8B4D-9C07-4E9F8D93C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7081" y="1899164"/>
              <a:ext cx="1" cy="1226344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0998D763-DF6C-BD4E-8CDB-52631637D013}"/>
                </a:ext>
              </a:extLst>
            </p:cNvPr>
            <p:cNvSpPr txBox="1"/>
            <p:nvPr/>
          </p:nvSpPr>
          <p:spPr>
            <a:xfrm>
              <a:off x="4605555" y="5521228"/>
              <a:ext cx="1136407" cy="318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GROUND LAID CONCERTINA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xmlns="" id="{45C166D8-1866-5049-9208-610CFABB5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9" y="4941168"/>
              <a:ext cx="1" cy="813680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C15131A8-3B11-EA42-96CA-1A9E8790F67E}"/>
                </a:ext>
              </a:extLst>
            </p:cNvPr>
            <p:cNvSpPr txBox="1"/>
            <p:nvPr/>
          </p:nvSpPr>
          <p:spPr>
            <a:xfrm>
              <a:off x="6828639" y="6266901"/>
              <a:ext cx="536403" cy="273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GATE </a:t>
              </a:r>
              <a:br>
                <a:rPr lang="en-US" sz="800" b="1" dirty="0">
                  <a:solidFill>
                    <a:srgbClr val="6441C3"/>
                  </a:solidFill>
                </a:rPr>
              </a:br>
              <a:r>
                <a:rPr lang="en-US" sz="800" b="1" dirty="0">
                  <a:solidFill>
                    <a:srgbClr val="6441C3"/>
                  </a:solidFill>
                </a:rPr>
                <a:t>WITH RFID 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xmlns="" id="{94394E23-CD6B-2545-A0CA-99F2A346E54D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5461233"/>
              <a:ext cx="1" cy="1015767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993BF741-E95E-1E47-988F-E42484EB0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078" y="3629833"/>
              <a:ext cx="3" cy="1105338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993BF741-E95E-1E47-988F-E42484EB0E48}"/>
              </a:ext>
            </a:extLst>
          </p:cNvPr>
          <p:cNvCxnSpPr>
            <a:cxnSpLocks/>
          </p:cNvCxnSpPr>
          <p:nvPr/>
        </p:nvCxnSpPr>
        <p:spPr>
          <a:xfrm flipH="1">
            <a:off x="5295940" y="3469660"/>
            <a:ext cx="2148" cy="662519"/>
          </a:xfrm>
          <a:prstGeom prst="straightConnector1">
            <a:avLst/>
          </a:prstGeom>
          <a:ln>
            <a:solidFill>
              <a:srgbClr val="FF5B9D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313071" y="914446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502165" y="905234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7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11217170" y="6506744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86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4000"/>
    </mc:Choice>
    <mc:Fallback xmlns="">
      <p:transition advClick="0" advTm="24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Cybersecurity with </a:t>
            </a:r>
            <a:r>
              <a:rPr lang="en-IN" dirty="0" err="1" smtClean="0"/>
              <a:t>Sensron</a:t>
            </a:r>
            <a:r>
              <a:rPr lang="en-IN" dirty="0" smtClean="0"/>
              <a:t> dot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To be added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11179590" y="648309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771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32154" y="1692511"/>
            <a:ext cx="4010646" cy="461013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-38100">
              <a:lnSpc>
                <a:spcPct val="100000"/>
              </a:lnSpc>
              <a:spcAft>
                <a:spcPts val="800"/>
              </a:spcAft>
              <a:buNone/>
            </a:pPr>
            <a:r>
              <a:rPr lang="en-IN" sz="3200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Innovation where it matters                   </a:t>
            </a:r>
            <a:r>
              <a:rPr lang="en-IN" sz="1400" i="1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Applied infrastructure solution which with use-cases that matter</a:t>
            </a:r>
            <a:endParaRPr lang="en-IN" sz="1400" i="1" dirty="0" smtClean="0">
              <a:solidFill>
                <a:srgbClr val="6441C3"/>
              </a:solidFill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Supercomputer kiosk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Speech to email conversion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E-tutoring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Telemedicine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Swachh</a:t>
            </a: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sense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 surveillance &amp; lighting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56554" y="418908"/>
            <a:ext cx="9187814" cy="59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7013" indent="-227013" algn="l" defTabSz="9128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66B1"/>
                </a:solidFill>
                <a:latin typeface="+mn-lt"/>
                <a:ea typeface="+mn-ea"/>
                <a:cs typeface="+mn-cs"/>
              </a:defRPr>
            </a:lvl1pPr>
            <a:lvl2pPr marL="6842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8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rural communities with STL </a:t>
            </a:r>
            <a:r>
              <a:rPr lang="en-IN" sz="3200" b="1" spc="-8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Garv</a:t>
            </a:r>
            <a:endParaRPr lang="en-IN" sz="3200" b="1" spc="-8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2538488" y="2399168"/>
            <a:ext cx="1" cy="7083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H="1">
            <a:off x="3837167" y="1970583"/>
            <a:ext cx="1" cy="66397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000630" y="4694324"/>
            <a:ext cx="601778" cy="4152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6441C3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93" y="2440554"/>
            <a:ext cx="233862" cy="212111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32154" y="924587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521248" y="915375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 t="13812" b="1278"/>
          <a:stretch/>
        </p:blipFill>
        <p:spPr>
          <a:xfrm>
            <a:off x="6018670" y="1015234"/>
            <a:ext cx="6244450" cy="5964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6" name="Group 45"/>
          <p:cNvGrpSpPr/>
          <p:nvPr/>
        </p:nvGrpSpPr>
        <p:grpSpPr>
          <a:xfrm rot="20214287">
            <a:off x="4788196" y="967530"/>
            <a:ext cx="2001256" cy="1918494"/>
            <a:chOff x="9349173" y="4170195"/>
            <a:chExt cx="1648919" cy="1648919"/>
          </a:xfrm>
        </p:grpSpPr>
        <p:sp>
          <p:nvSpPr>
            <p:cNvPr id="47" name="Oval 46"/>
            <p:cNvSpPr/>
            <p:nvPr/>
          </p:nvSpPr>
          <p:spPr>
            <a:xfrm>
              <a:off x="9349173" y="4170195"/>
              <a:ext cx="1648919" cy="1648919"/>
            </a:xfrm>
            <a:prstGeom prst="ellipse">
              <a:avLst/>
            </a:prstGeom>
            <a:gradFill>
              <a:gsLst>
                <a:gs pos="0">
                  <a:srgbClr val="1B48C6">
                    <a:alpha val="69804"/>
                  </a:srgbClr>
                </a:gs>
                <a:gs pos="100000">
                  <a:srgbClr val="14C26C">
                    <a:alpha val="69804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800"/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xmlns="" id="{86C9AD30-3818-4E40-BE7C-6AC741F88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04" y="4610362"/>
              <a:ext cx="1375834" cy="77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684213" indent="-227013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1413" indent="-227013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598613" indent="-227013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5813" indent="-227013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3013" indent="-227013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0213" indent="-227013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7413" indent="-227013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4613" indent="-227013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IN" dirty="0">
                  <a:solidFill>
                    <a:schemeClr val="bg1"/>
                  </a:solidFill>
                </a:rPr>
                <a:t>This is a </a:t>
              </a:r>
              <a:r>
                <a:rPr lang="en-IN" b="1" dirty="0">
                  <a:solidFill>
                    <a:schemeClr val="bg1"/>
                  </a:solidFill>
                </a:rPr>
                <a:t>revolutionary</a:t>
              </a:r>
              <a:r>
                <a:rPr lang="en-IN" dirty="0">
                  <a:solidFill>
                    <a:schemeClr val="bg1"/>
                  </a:solidFill>
                </a:rPr>
                <a:t> service !!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11199910" y="649325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8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4000"/>
    </mc:Choice>
    <mc:Fallback xmlns="">
      <p:transition advClick="0" advTm="24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3667" y="3806656"/>
            <a:ext cx="2894814" cy="466725"/>
          </a:xfrm>
        </p:spPr>
        <p:txBody>
          <a:bodyPr/>
          <a:lstStyle/>
          <a:p>
            <a:r>
              <a:rPr lang="en-US" sz="2400" dirty="0" smtClean="0"/>
              <a:t>Network Services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IN" smtClean="0"/>
              <a:t>29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2773363" cy="279400"/>
          </a:xfrm>
        </p:spPr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63DADCE-D593-2B4C-ACB9-3FC9C22734E1}"/>
              </a:ext>
            </a:extLst>
          </p:cNvPr>
          <p:cNvGrpSpPr/>
          <p:nvPr/>
        </p:nvGrpSpPr>
        <p:grpSpPr>
          <a:xfrm>
            <a:off x="348097" y="3323700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6326907" y="2150297"/>
            <a:ext cx="5266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Services Business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03042" y="3612671"/>
            <a:ext cx="3609573" cy="603708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Offerings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03042" y="5093979"/>
            <a:ext cx="5697518" cy="1042661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3200" b="1" u="sng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Experience &amp; Credentials</a:t>
            </a:r>
            <a:endParaRPr lang="en-IN" sz="3200" b="1" u="sng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xmlns="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11" y="1817263"/>
            <a:ext cx="2700072" cy="3978785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/>
        </p:nvSpPr>
        <p:spPr>
          <a:xfrm>
            <a:off x="6403042" y="837959"/>
            <a:ext cx="2121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About STL</a:t>
            </a:r>
          </a:p>
        </p:txBody>
      </p:sp>
    </p:spTree>
    <p:extLst>
      <p:ext uri="{BB962C8B-B14F-4D97-AF65-F5344CB8AC3E}">
        <p14:creationId xmlns:p14="http://schemas.microsoft.com/office/powerpoint/2010/main" val="214526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We are STL, </a:t>
            </a:r>
            <a:r>
              <a:rPr lang="en-IN" sz="2400" dirty="0">
                <a:solidFill>
                  <a:schemeClr val="bg2">
                    <a:lumMod val="50000"/>
                  </a:schemeClr>
                </a:solidFill>
              </a:rPr>
              <a:t>a unique silicon to software company, unparalleled in the world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93459" y="1509698"/>
            <a:ext cx="2426398" cy="3905582"/>
            <a:chOff x="7369573" y="1215058"/>
            <a:chExt cx="2426398" cy="3905582"/>
          </a:xfrm>
        </p:grpSpPr>
        <p:sp>
          <p:nvSpPr>
            <p:cNvPr id="66" name="Rectangle: Rounded Corners 62">
              <a:extLst>
                <a:ext uri="{FF2B5EF4-FFF2-40B4-BE49-F238E27FC236}">
                  <a16:creationId xmlns:a16="http://schemas.microsoft.com/office/drawing/2014/main" xmlns="" id="{92B4F64D-26E8-473A-BA55-BB131FD3D120}"/>
                </a:ext>
              </a:extLst>
            </p:cNvPr>
            <p:cNvSpPr/>
            <p:nvPr/>
          </p:nvSpPr>
          <p:spPr>
            <a:xfrm>
              <a:off x="7369573" y="1215058"/>
              <a:ext cx="2241788" cy="3905582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45636" y="3982739"/>
              <a:ext cx="1898476" cy="785835"/>
              <a:chOff x="7545636" y="3982739"/>
              <a:chExt cx="1898476" cy="78583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545636" y="3982739"/>
                <a:ext cx="1898476" cy="785835"/>
                <a:chOff x="7358529" y="2257007"/>
                <a:chExt cx="3295640" cy="1364158"/>
              </a:xfrm>
            </p:grpSpPr>
            <p:sp>
              <p:nvSpPr>
                <p:cNvPr id="62" name="Rectangle: Rounded Corners 101"/>
                <p:cNvSpPr/>
                <p:nvPr/>
              </p:nvSpPr>
              <p:spPr>
                <a:xfrm>
                  <a:off x="7358529" y="2257007"/>
                  <a:ext cx="1364162" cy="1364158"/>
                </a:xfrm>
                <a:prstGeom prst="roundRect">
                  <a:avLst/>
                </a:prstGeom>
                <a:solidFill>
                  <a:srgbClr val="4B1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8803105" y="2670510"/>
                  <a:ext cx="1851064" cy="6731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NETWORK</a:t>
                  </a:r>
                </a:p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SOFTWARE</a:t>
                  </a:r>
                </a:p>
              </p:txBody>
            </p:sp>
          </p:grpSp>
          <p:sp>
            <p:nvSpPr>
              <p:cNvPr id="52" name="Oval 51"/>
              <p:cNvSpPr/>
              <p:nvPr/>
            </p:nvSpPr>
            <p:spPr>
              <a:xfrm>
                <a:off x="7955585" y="4338185"/>
                <a:ext cx="256846" cy="2568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31" descr="Graphic 31">
                <a:extLst>
                  <a:ext uri="{FF2B5EF4-FFF2-40B4-BE49-F238E27FC236}">
                    <a16:creationId xmlns:a16="http://schemas.microsoft.com/office/drawing/2014/main" xmlns="" id="{583B0358-FB21-2847-A93D-79D152757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628258" y="4117939"/>
                <a:ext cx="445565" cy="48078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7536030" y="1825167"/>
              <a:ext cx="2259941" cy="785835"/>
              <a:chOff x="7721216" y="1826994"/>
              <a:chExt cx="2259941" cy="785835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7721216" y="1826994"/>
                <a:ext cx="2259941" cy="785835"/>
                <a:chOff x="820070" y="2355105"/>
                <a:chExt cx="3923110" cy="1364158"/>
              </a:xfrm>
            </p:grpSpPr>
            <p:sp>
              <p:nvSpPr>
                <p:cNvPr id="58" name="Rectangle: Rounded Corners 106"/>
                <p:cNvSpPr/>
                <p:nvPr/>
              </p:nvSpPr>
              <p:spPr>
                <a:xfrm>
                  <a:off x="820070" y="2355105"/>
                  <a:ext cx="1364158" cy="1364158"/>
                </a:xfrm>
                <a:prstGeom prst="roundRect">
                  <a:avLst/>
                </a:prstGeom>
                <a:solidFill>
                  <a:srgbClr val="4B1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215645" y="2737066"/>
                  <a:ext cx="2527535" cy="6731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CONNECTIVITY </a:t>
                  </a:r>
                </a:p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SOLUTIONS</a:t>
                  </a:r>
                </a:p>
              </p:txBody>
            </p:sp>
          </p:grpSp>
          <p:pic>
            <p:nvPicPr>
              <p:cNvPr id="56" name="optical.png" descr="optical.png">
                <a:extLst>
                  <a:ext uri="{FF2B5EF4-FFF2-40B4-BE49-F238E27FC236}">
                    <a16:creationId xmlns:a16="http://schemas.microsoft.com/office/drawing/2014/main" xmlns="" id="{1D28557A-A425-3842-9C81-D48F08B8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23027" y="1954098"/>
                <a:ext cx="559921" cy="65873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7545636" y="2919504"/>
              <a:ext cx="1837357" cy="785834"/>
              <a:chOff x="7545636" y="2919504"/>
              <a:chExt cx="1837357" cy="785834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7545636" y="2919504"/>
                <a:ext cx="1837357" cy="785834"/>
                <a:chOff x="4076150" y="2314313"/>
                <a:chExt cx="3189540" cy="1364158"/>
              </a:xfrm>
            </p:grpSpPr>
            <p:sp>
              <p:nvSpPr>
                <p:cNvPr id="60" name="Rectangle: Rounded Corners 96"/>
                <p:cNvSpPr/>
                <p:nvPr/>
              </p:nvSpPr>
              <p:spPr>
                <a:xfrm>
                  <a:off x="4076150" y="2314313"/>
                  <a:ext cx="1364165" cy="1364158"/>
                </a:xfrm>
                <a:prstGeom prst="roundRect">
                  <a:avLst/>
                </a:prstGeom>
                <a:solidFill>
                  <a:srgbClr val="4B1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5564895" y="2612674"/>
                  <a:ext cx="1700795" cy="801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NETWORK</a:t>
                  </a:r>
                  <a:b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SERVICES</a:t>
                  </a:r>
                </a:p>
              </p:txBody>
            </p:sp>
          </p:grpSp>
          <p:pic>
            <p:nvPicPr>
              <p:cNvPr id="57" name="system.png" descr="system.png">
                <a:extLst>
                  <a:ext uri="{FF2B5EF4-FFF2-40B4-BE49-F238E27FC236}">
                    <a16:creationId xmlns:a16="http://schemas.microsoft.com/office/drawing/2014/main" xmlns="" id="{E343B142-DF64-7B4B-AA3E-32890441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97149" y="3066325"/>
                <a:ext cx="586020" cy="50735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xmlns="" id="{2C26D739-9756-46DA-BC52-608A084FB1A5}"/>
              </a:ext>
            </a:extLst>
          </p:cNvPr>
          <p:cNvSpPr txBox="1">
            <a:spLocks/>
          </p:cNvSpPr>
          <p:nvPr/>
        </p:nvSpPr>
        <p:spPr>
          <a:xfrm>
            <a:off x="11919857" y="6567858"/>
            <a:ext cx="245751" cy="2257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IN" sz="1000" smtClean="0">
                <a:latin typeface="Gotham Extra Light" pitchFamily="2" charset="0"/>
                <a:cs typeface="Gotham Extra Light" pitchFamily="2" charset="0"/>
              </a:rPr>
              <a:pPr/>
              <a:t>3</a:t>
            </a:fld>
            <a:endParaRPr lang="en-IN" sz="1000" dirty="0">
              <a:latin typeface="Gotham Extra Light" pitchFamily="2" charset="0"/>
              <a:cs typeface="Gotham Extra Light" pitchFamily="2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470875" y="906962"/>
            <a:ext cx="9726834" cy="5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2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9EAA349-E4D0-ED4D-9B51-701F73826118}"/>
              </a:ext>
            </a:extLst>
          </p:cNvPr>
          <p:cNvSpPr/>
          <p:nvPr/>
        </p:nvSpPr>
        <p:spPr>
          <a:xfrm>
            <a:off x="18520" y="1672919"/>
            <a:ext cx="12171719" cy="5223355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94000">
                <a:srgbClr val="C2B1EF">
                  <a:alpha val="28000"/>
                </a:srgbClr>
              </a:gs>
            </a:gsLst>
            <a:lin ang="27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2B833A6-14FC-6F47-AB45-B38DCD727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6615"/>
            <a:ext cx="4150853" cy="5741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 solved Customer Challenges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9425" cy="261610"/>
          </a:xfrm>
        </p:spPr>
        <p:txBody>
          <a:bodyPr/>
          <a:lstStyle/>
          <a:p>
            <a:fld id="{86CB4B4D-7CA3-9044-876B-883B54F8677D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30018" y="1105534"/>
            <a:ext cx="211070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1" i="0" u="sng" strike="noStrike" cap="none" spc="0" normalizeH="0" baseline="0" dirty="0" smtClean="0">
                <a:ln>
                  <a:noFill/>
                </a:ln>
                <a:solidFill>
                  <a:srgbClr val="A98AFF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Incumbent Telco</a:t>
            </a:r>
            <a:endParaRPr kumimoji="0" lang="en-IN" sz="2000" b="1" i="0" u="sng" strike="noStrike" cap="none" spc="0" normalizeH="0" baseline="0" dirty="0">
              <a:ln>
                <a:noFill/>
              </a:ln>
              <a:solidFill>
                <a:srgbClr val="A98AF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64367" y="1105534"/>
            <a:ext cx="189955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Disruptive Telco</a:t>
            </a:r>
            <a:endParaRPr kumimoji="0" lang="en-IN" sz="200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66279" y="1116615"/>
            <a:ext cx="22520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Inclusion</a:t>
            </a:r>
            <a:endParaRPr lang="en-IN" sz="2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3D890C-77D4-0149-85CE-98C6B90BA885}"/>
              </a:ext>
            </a:extLst>
          </p:cNvPr>
          <p:cNvSpPr/>
          <p:nvPr/>
        </p:nvSpPr>
        <p:spPr>
          <a:xfrm>
            <a:off x="263223" y="2079089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indent="-11113"/>
            <a:r>
              <a:rPr lang="en-IN" sz="24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GOAL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1173A27-B7CA-2E4E-BEF0-D1B2E72DB19C}"/>
              </a:ext>
            </a:extLst>
          </p:cNvPr>
          <p:cNvSpPr/>
          <p:nvPr/>
        </p:nvSpPr>
        <p:spPr>
          <a:xfrm>
            <a:off x="247005" y="4062339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B5DBFE4-11AB-5642-95EF-2850F4E3F73D}"/>
              </a:ext>
            </a:extLst>
          </p:cNvPr>
          <p:cNvSpPr txBox="1"/>
          <p:nvPr/>
        </p:nvSpPr>
        <p:spPr>
          <a:xfrm>
            <a:off x="330018" y="2572576"/>
            <a:ext cx="313003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Retain </a:t>
            </a:r>
            <a:r>
              <a:rPr lang="en-IN" sz="1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leadership,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leveraging existing network assets to create a Agile infrastructure capable of dynamic service allocation for diverse needs</a:t>
            </a:r>
            <a:endParaRPr kumimoji="0" lang="en-IN" sz="12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4A7AE98-A0DC-2A4B-9F7F-79ECC5A0C202}"/>
              </a:ext>
            </a:extLst>
          </p:cNvPr>
          <p:cNvSpPr txBox="1"/>
          <p:nvPr/>
        </p:nvSpPr>
        <p:spPr>
          <a:xfrm>
            <a:off x="263223" y="4557260"/>
            <a:ext cx="338561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Optimising the existing </a:t>
            </a:r>
            <a:r>
              <a:rPr lang="en-IN" sz="1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Assets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highest magnitude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Incremental CAPEX resulting in 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gradual transition to a future ready network</a:t>
            </a:r>
            <a:endParaRPr kumimoji="0" lang="en-IN" sz="12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0C9B06B9-3129-F243-A0E3-07BAEFF43E11}"/>
              </a:ext>
            </a:extLst>
          </p:cNvPr>
          <p:cNvSpPr/>
          <p:nvPr/>
        </p:nvSpPr>
        <p:spPr>
          <a:xfrm>
            <a:off x="4387323" y="2298186"/>
            <a:ext cx="1337215" cy="1196854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8D3D4A31-EDDB-E64C-BCB4-FA5342888C9A}"/>
              </a:ext>
            </a:extLst>
          </p:cNvPr>
          <p:cNvSpPr txBox="1"/>
          <p:nvPr/>
        </p:nvSpPr>
        <p:spPr>
          <a:xfrm>
            <a:off x="4448892" y="2674407"/>
            <a:ext cx="122878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Market</a:t>
            </a:r>
            <a:r>
              <a:rPr kumimoji="0" lang="en-US" sz="1200" i="0" u="none" strike="noStrike" cap="none" spc="0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Leader in India</a:t>
            </a:r>
            <a:endParaRPr kumimoji="0" lang="en-IN" sz="120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5FADA03-1C92-1846-B2C6-CAA8E3AC880D}"/>
              </a:ext>
            </a:extLst>
          </p:cNvPr>
          <p:cNvSpPr txBox="1"/>
          <p:nvPr/>
        </p:nvSpPr>
        <p:spPr>
          <a:xfrm>
            <a:off x="4448892" y="4005046"/>
            <a:ext cx="13434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420 </a:t>
            </a:r>
            <a:r>
              <a:rPr kumimoji="0" lang="en-US" sz="120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Mn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Subscriber</a:t>
            </a:r>
            <a:r>
              <a:rPr kumimoji="0" lang="en-US" sz="1200" i="0" u="none" strike="noStrike" cap="none" spc="0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endParaRPr kumimoji="0" lang="en-US" sz="1200" i="0" u="none" strike="noStrike" cap="none" spc="0" normalizeH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base</a:t>
            </a:r>
            <a:endParaRPr kumimoji="0" lang="en-IN" sz="120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8C05E74-3805-0641-8828-7AC596546AB9}"/>
              </a:ext>
            </a:extLst>
          </p:cNvPr>
          <p:cNvSpPr txBox="1"/>
          <p:nvPr/>
        </p:nvSpPr>
        <p:spPr>
          <a:xfrm>
            <a:off x="4510908" y="5579032"/>
            <a:ext cx="113364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NW 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Integration to optimize</a:t>
            </a:r>
            <a:r>
              <a:rPr kumimoji="0" lang="en-US" sz="1200" i="0" u="none" strike="noStrike" cap="none" spc="0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cost of operations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endParaRPr kumimoji="0" lang="en-IN" sz="120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F85D3396-94A5-F245-8960-EFA7D65AE9D3}"/>
              </a:ext>
            </a:extLst>
          </p:cNvPr>
          <p:cNvSpPr txBox="1"/>
          <p:nvPr/>
        </p:nvSpPr>
        <p:spPr>
          <a:xfrm>
            <a:off x="6643165" y="4580876"/>
            <a:ext cx="457209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Future ready Hybrid access network architecture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CD2F924-AAC9-414B-8729-45F9D8C622FD}"/>
              </a:ext>
            </a:extLst>
          </p:cNvPr>
          <p:cNvSpPr txBox="1"/>
          <p:nvPr/>
        </p:nvSpPr>
        <p:spPr>
          <a:xfrm>
            <a:off x="6567831" y="1977707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078CE54-5423-0D46-80B7-C0D9EFDA6DA0}"/>
              </a:ext>
            </a:extLst>
          </p:cNvPr>
          <p:cNvSpPr txBox="1"/>
          <p:nvPr/>
        </p:nvSpPr>
        <p:spPr>
          <a:xfrm>
            <a:off x="6643165" y="5493290"/>
            <a:ext cx="4572090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Detailed Network transition roadmap </a:t>
            </a:r>
            <a:r>
              <a:rPr kumimoji="0" lang="en-IN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 line with</a:t>
            </a:r>
            <a:r>
              <a:rPr kumimoji="0" lang="en-IN" b="1" i="0" u="none" strike="noStrike" cap="none" spc="0" normalizeH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their CAPEX plans</a:t>
            </a:r>
            <a:endParaRPr kumimoji="0" lang="en-IN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168F64F2-E333-524F-B0E7-B20E9333E8A5}"/>
              </a:ext>
            </a:extLst>
          </p:cNvPr>
          <p:cNvGrpSpPr/>
          <p:nvPr/>
        </p:nvGrpSpPr>
        <p:grpSpPr>
          <a:xfrm>
            <a:off x="6695776" y="2497701"/>
            <a:ext cx="2838115" cy="1258219"/>
            <a:chOff x="8750425" y="2680435"/>
            <a:chExt cx="1934079" cy="88973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FA164101-A192-9247-855A-A7A2CC09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0425" y="2680435"/>
              <a:ext cx="543929" cy="88973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xmlns="" id="{27495685-4A35-F640-BBB5-53561F19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1788" y="2994232"/>
              <a:ext cx="1222716" cy="305679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6062BF0-353A-284B-89E6-3C8B18C49182}"/>
              </a:ext>
            </a:extLst>
          </p:cNvPr>
          <p:cNvSpPr txBox="1"/>
          <p:nvPr/>
        </p:nvSpPr>
        <p:spPr>
          <a:xfrm>
            <a:off x="6584540" y="4136379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C9B06B9-3129-F243-A0E3-07BAEFF43E11}"/>
              </a:ext>
            </a:extLst>
          </p:cNvPr>
          <p:cNvSpPr/>
          <p:nvPr/>
        </p:nvSpPr>
        <p:spPr>
          <a:xfrm>
            <a:off x="4441060" y="3702577"/>
            <a:ext cx="1321678" cy="1264314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9B06B9-3129-F243-A0E3-07BAEFF43E11}"/>
              </a:ext>
            </a:extLst>
          </p:cNvPr>
          <p:cNvSpPr/>
          <p:nvPr/>
        </p:nvSpPr>
        <p:spPr>
          <a:xfrm>
            <a:off x="4395556" y="5354041"/>
            <a:ext cx="1337215" cy="1196854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28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9EAA349-E4D0-ED4D-9B51-701F73826118}"/>
              </a:ext>
            </a:extLst>
          </p:cNvPr>
          <p:cNvSpPr/>
          <p:nvPr/>
        </p:nvSpPr>
        <p:spPr>
          <a:xfrm>
            <a:off x="-1800" y="1622119"/>
            <a:ext cx="12171719" cy="5223355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37000"/>
                </a:schemeClr>
              </a:gs>
              <a:gs pos="90000">
                <a:schemeClr val="accent6">
                  <a:lumMod val="40000"/>
                  <a:lumOff val="60000"/>
                  <a:alpha val="78000"/>
                </a:schemeClr>
              </a:gs>
            </a:gsLst>
            <a:lin ang="27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2B833A6-14FC-6F47-AB45-B38DCD727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6615"/>
            <a:ext cx="4150853" cy="5741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solved Customer Challenges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3D890C-77D4-0149-85CE-98C6B90BA885}"/>
              </a:ext>
            </a:extLst>
          </p:cNvPr>
          <p:cNvSpPr/>
          <p:nvPr/>
        </p:nvSpPr>
        <p:spPr>
          <a:xfrm>
            <a:off x="418813" y="2099830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indent="-11113"/>
            <a:r>
              <a:rPr lang="en-IN" sz="2400" b="1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GOAL</a:t>
            </a:r>
            <a:endParaRPr lang="en-IN" sz="2400" b="1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1173A27-B7CA-2E4E-BEF0-D1B2E72DB19C}"/>
              </a:ext>
            </a:extLst>
          </p:cNvPr>
          <p:cNvSpPr/>
          <p:nvPr/>
        </p:nvSpPr>
        <p:spPr>
          <a:xfrm>
            <a:off x="418813" y="4091884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IN" sz="2400" b="1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B5DBFE4-11AB-5642-95EF-2850F4E3F73D}"/>
              </a:ext>
            </a:extLst>
          </p:cNvPr>
          <p:cNvSpPr txBox="1"/>
          <p:nvPr/>
        </p:nvSpPr>
        <p:spPr>
          <a:xfrm>
            <a:off x="418813" y="2582603"/>
            <a:ext cx="313003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Become the no.1 Telco in India backed by a robust future ready network infrastructure capable of delivering next-gen digital services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4A7AE98-A0DC-2A4B-9F7F-79ECC5A0C202}"/>
              </a:ext>
            </a:extLst>
          </p:cNvPr>
          <p:cNvSpPr txBox="1"/>
          <p:nvPr/>
        </p:nvSpPr>
        <p:spPr>
          <a:xfrm>
            <a:off x="329439" y="4613534"/>
            <a:ext cx="338561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 scale of deployment in a short timeframe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pressure on time to market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pan India leading to very high complexity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0C9B06B9-3129-F243-A0E3-07BAEFF43E11}"/>
              </a:ext>
            </a:extLst>
          </p:cNvPr>
          <p:cNvSpPr/>
          <p:nvPr/>
        </p:nvSpPr>
        <p:spPr>
          <a:xfrm>
            <a:off x="4387323" y="1871291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8D3D4A31-EDDB-E64C-BCB4-FA5342888C9A}"/>
              </a:ext>
            </a:extLst>
          </p:cNvPr>
          <p:cNvSpPr txBox="1"/>
          <p:nvPr/>
        </p:nvSpPr>
        <p:spPr>
          <a:xfrm>
            <a:off x="4436526" y="2215396"/>
            <a:ext cx="1335691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World’s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Exabyte network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5FADA03-1C92-1846-B2C6-CAA8E3AC880D}"/>
              </a:ext>
            </a:extLst>
          </p:cNvPr>
          <p:cNvSpPr txBox="1"/>
          <p:nvPr/>
        </p:nvSpPr>
        <p:spPr>
          <a:xfrm>
            <a:off x="4448892" y="3830902"/>
            <a:ext cx="134342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Disruption at its 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8C05E74-3805-0641-8828-7AC596546AB9}"/>
              </a:ext>
            </a:extLst>
          </p:cNvPr>
          <p:cNvSpPr txBox="1"/>
          <p:nvPr/>
        </p:nvSpPr>
        <p:spPr>
          <a:xfrm>
            <a:off x="4366299" y="5230897"/>
            <a:ext cx="145512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Integration to optimize cost of operations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CD2F924-AAC9-414B-8729-45F9D8C622FD}"/>
              </a:ext>
            </a:extLst>
          </p:cNvPr>
          <p:cNvSpPr txBox="1"/>
          <p:nvPr/>
        </p:nvSpPr>
        <p:spPr>
          <a:xfrm>
            <a:off x="6567831" y="1977707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6062BF0-353A-284B-89E6-3C8B18C49182}"/>
              </a:ext>
            </a:extLst>
          </p:cNvPr>
          <p:cNvSpPr txBox="1"/>
          <p:nvPr/>
        </p:nvSpPr>
        <p:spPr>
          <a:xfrm>
            <a:off x="6584540" y="4136379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60B0CCA0-DC42-D248-B61A-9770EEF2B2FD}"/>
              </a:ext>
            </a:extLst>
          </p:cNvPr>
          <p:cNvSpPr/>
          <p:nvPr/>
        </p:nvSpPr>
        <p:spPr>
          <a:xfrm>
            <a:off x="4376811" y="3441591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4E0008CD-89CC-2B42-8B00-F5E6C55AC3D3}"/>
              </a:ext>
            </a:extLst>
          </p:cNvPr>
          <p:cNvSpPr/>
          <p:nvPr/>
        </p:nvSpPr>
        <p:spPr>
          <a:xfrm>
            <a:off x="4350591" y="5009239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6C477FA2-DD94-854D-8144-88EDEEAE13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165" y="2448525"/>
            <a:ext cx="1199229" cy="11556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92A8E1E5-DD42-AF40-84D3-04647E94F4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7834" y="2690209"/>
            <a:ext cx="2605036" cy="7513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4723B4B-BA99-9B46-A735-256B520BE883}"/>
              </a:ext>
            </a:extLst>
          </p:cNvPr>
          <p:cNvSpPr txBox="1"/>
          <p:nvPr/>
        </p:nvSpPr>
        <p:spPr>
          <a:xfrm>
            <a:off x="6584540" y="4601382"/>
            <a:ext cx="9387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2X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87C2F3-E051-3744-B078-C34D60B61740}"/>
              </a:ext>
            </a:extLst>
          </p:cNvPr>
          <p:cNvSpPr txBox="1"/>
          <p:nvPr/>
        </p:nvSpPr>
        <p:spPr>
          <a:xfrm>
            <a:off x="6619276" y="5411476"/>
            <a:ext cx="134727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Speed of deployment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7234457-5700-DB46-9DF5-EAAD90D1E9F4}"/>
              </a:ext>
            </a:extLst>
          </p:cNvPr>
          <p:cNvSpPr txBox="1"/>
          <p:nvPr/>
        </p:nvSpPr>
        <p:spPr>
          <a:xfrm>
            <a:off x="8084842" y="4575452"/>
            <a:ext cx="147732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4AE185A-1AB2-8D49-8ADB-93835CE3F63E}"/>
              </a:ext>
            </a:extLst>
          </p:cNvPr>
          <p:cNvSpPr txBox="1"/>
          <p:nvPr/>
        </p:nvSpPr>
        <p:spPr>
          <a:xfrm>
            <a:off x="8119578" y="5385546"/>
            <a:ext cx="1533961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Manpower for supervision and survey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xmlns="" id="{A3F7D408-3747-324B-A808-B5B5F5FC9932}"/>
              </a:ext>
            </a:extLst>
          </p:cNvPr>
          <p:cNvSpPr/>
          <p:nvPr/>
        </p:nvSpPr>
        <p:spPr>
          <a:xfrm>
            <a:off x="9550407" y="5058125"/>
            <a:ext cx="206505" cy="236006"/>
          </a:xfrm>
          <a:prstGeom prst="downArrow">
            <a:avLst/>
          </a:prstGeom>
          <a:solidFill>
            <a:srgbClr val="02ADE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8E3847D-AD0B-704A-A91B-0A1E15ED0749}"/>
              </a:ext>
            </a:extLst>
          </p:cNvPr>
          <p:cNvSpPr txBox="1"/>
          <p:nvPr/>
        </p:nvSpPr>
        <p:spPr>
          <a:xfrm>
            <a:off x="10095532" y="4574495"/>
            <a:ext cx="143885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FTR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2C017DE-0A45-E94C-9FC4-C1D8F62DE01E}"/>
              </a:ext>
            </a:extLst>
          </p:cNvPr>
          <p:cNvSpPr txBox="1"/>
          <p:nvPr/>
        </p:nvSpPr>
        <p:spPr>
          <a:xfrm>
            <a:off x="10135687" y="5384897"/>
            <a:ext cx="16262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Improving Network life 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TCO</a:t>
            </a:r>
            <a:endParaRPr kumimoji="0" lang="en-IN" sz="140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082" y="1186182"/>
            <a:ext cx="195405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I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Incumbent Telco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99072" y="1186182"/>
            <a:ext cx="206742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Disruptive Telco</a:t>
            </a:r>
            <a:endParaRPr kumimoji="0" lang="en-IN" sz="2000" b="1" i="0" u="sng" strike="noStrike" cap="none" spc="0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82260" y="1188606"/>
            <a:ext cx="22520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Inclusion</a:t>
            </a:r>
            <a:endParaRPr lang="en-IN" sz="2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8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9EAA349-E4D0-ED4D-9B51-701F73826118}"/>
              </a:ext>
            </a:extLst>
          </p:cNvPr>
          <p:cNvSpPr/>
          <p:nvPr/>
        </p:nvSpPr>
        <p:spPr>
          <a:xfrm>
            <a:off x="-1800" y="1622119"/>
            <a:ext cx="12171719" cy="5223355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37000"/>
                </a:schemeClr>
              </a:gs>
              <a:gs pos="90000">
                <a:srgbClr val="FF5B9D">
                  <a:alpha val="37000"/>
                </a:srgbClr>
              </a:gs>
            </a:gsLst>
            <a:lin ang="27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2B833A6-14FC-6F47-AB45-B38DCD727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6615"/>
            <a:ext cx="4150853" cy="5741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solved Customer Challenges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E3D890C-77D4-0149-85CE-98C6B90BA885}"/>
              </a:ext>
            </a:extLst>
          </p:cNvPr>
          <p:cNvSpPr/>
          <p:nvPr/>
        </p:nvSpPr>
        <p:spPr>
          <a:xfrm>
            <a:off x="418813" y="2099830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indent="-11113"/>
            <a:r>
              <a:rPr lang="en-IN" sz="2400" b="1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GOAL</a:t>
            </a:r>
            <a:endParaRPr lang="en-IN" sz="2400" b="1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1173A27-B7CA-2E4E-BEF0-D1B2E72DB19C}"/>
              </a:ext>
            </a:extLst>
          </p:cNvPr>
          <p:cNvSpPr/>
          <p:nvPr/>
        </p:nvSpPr>
        <p:spPr>
          <a:xfrm>
            <a:off x="418813" y="4091884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IN" sz="2400" b="1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B5DBFE4-11AB-5642-95EF-2850F4E3F73D}"/>
              </a:ext>
            </a:extLst>
          </p:cNvPr>
          <p:cNvSpPr txBox="1"/>
          <p:nvPr/>
        </p:nvSpPr>
        <p:spPr>
          <a:xfrm>
            <a:off x="418813" y="2582603"/>
            <a:ext cx="313003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Ubiquitous access of high speed broadband in the state of Telangana – Only Citizen network in India connecting each and every household with full fibre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4A7AE98-A0DC-2A4B-9F7F-79ECC5A0C202}"/>
              </a:ext>
            </a:extLst>
          </p:cNvPr>
          <p:cNvSpPr txBox="1"/>
          <p:nvPr/>
        </p:nvSpPr>
        <p:spPr>
          <a:xfrm>
            <a:off x="463639" y="4587532"/>
            <a:ext cx="338561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of 200K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0.5 Mn HP at an Aggressive timeline of2 years 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capex to rollout scalable MPLS network.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Involved multiple technologies like MPLS,DWDM,GPON and Wireless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0C9B06B9-3129-F243-A0E3-07BAEFF43E11}"/>
              </a:ext>
            </a:extLst>
          </p:cNvPr>
          <p:cNvSpPr/>
          <p:nvPr/>
        </p:nvSpPr>
        <p:spPr>
          <a:xfrm>
            <a:off x="4387323" y="1871291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8D3D4A31-EDDB-E64C-BCB4-FA5342888C9A}"/>
              </a:ext>
            </a:extLst>
          </p:cNvPr>
          <p:cNvSpPr txBox="1"/>
          <p:nvPr/>
        </p:nvSpPr>
        <p:spPr>
          <a:xfrm>
            <a:off x="4435774" y="2124956"/>
            <a:ext cx="13356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of 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BharatNet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5FADA03-1C92-1846-B2C6-CAA8E3AC880D}"/>
              </a:ext>
            </a:extLst>
          </p:cNvPr>
          <p:cNvSpPr txBox="1"/>
          <p:nvPr/>
        </p:nvSpPr>
        <p:spPr>
          <a:xfrm>
            <a:off x="4441260" y="3835475"/>
            <a:ext cx="13434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scale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inclusion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initiative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8C05E74-3805-0641-8828-7AC596546AB9}"/>
              </a:ext>
            </a:extLst>
          </p:cNvPr>
          <p:cNvSpPr txBox="1"/>
          <p:nvPr/>
        </p:nvSpPr>
        <p:spPr>
          <a:xfrm>
            <a:off x="4355787" y="5378803"/>
            <a:ext cx="145512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Connecting 2.5 Lakh Gram Panchayats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CD2F924-AAC9-414B-8729-45F9D8C622FD}"/>
              </a:ext>
            </a:extLst>
          </p:cNvPr>
          <p:cNvSpPr txBox="1"/>
          <p:nvPr/>
        </p:nvSpPr>
        <p:spPr>
          <a:xfrm>
            <a:off x="6567831" y="1977707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6062BF0-353A-284B-89E6-3C8B18C49182}"/>
              </a:ext>
            </a:extLst>
          </p:cNvPr>
          <p:cNvSpPr txBox="1"/>
          <p:nvPr/>
        </p:nvSpPr>
        <p:spPr>
          <a:xfrm>
            <a:off x="6584540" y="4136379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60B0CCA0-DC42-D248-B61A-9770EEF2B2FD}"/>
              </a:ext>
            </a:extLst>
          </p:cNvPr>
          <p:cNvSpPr/>
          <p:nvPr/>
        </p:nvSpPr>
        <p:spPr>
          <a:xfrm>
            <a:off x="4376811" y="3441591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4E0008CD-89CC-2B42-8B00-F5E6C55AC3D3}"/>
              </a:ext>
            </a:extLst>
          </p:cNvPr>
          <p:cNvSpPr/>
          <p:nvPr/>
        </p:nvSpPr>
        <p:spPr>
          <a:xfrm>
            <a:off x="4350591" y="5009239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483ACC2B-EDA6-0B4B-A272-9F6C639A42DA}"/>
              </a:ext>
            </a:extLst>
          </p:cNvPr>
          <p:cNvGrpSpPr/>
          <p:nvPr/>
        </p:nvGrpSpPr>
        <p:grpSpPr>
          <a:xfrm>
            <a:off x="7810306" y="2641645"/>
            <a:ext cx="1638453" cy="726374"/>
            <a:chOff x="8750425" y="2680435"/>
            <a:chExt cx="1934079" cy="88973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4BDB540A-9AC9-8044-8A25-702153F33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0425" y="2680435"/>
              <a:ext cx="543929" cy="88973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22449B37-A225-5C4E-AB4C-C357316D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1788" y="2994232"/>
              <a:ext cx="1222716" cy="305679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E2257CFD-89DF-464B-9A1F-641EF53059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223" y="2491332"/>
            <a:ext cx="929033" cy="8952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BD9C36C-09B1-5046-BBC4-B5BCCB0498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5081" y="2650716"/>
            <a:ext cx="2127711" cy="6137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2A33DD8-07EC-E944-BF28-0FC91E1341F1}"/>
              </a:ext>
            </a:extLst>
          </p:cNvPr>
          <p:cNvSpPr txBox="1"/>
          <p:nvPr/>
        </p:nvSpPr>
        <p:spPr>
          <a:xfrm>
            <a:off x="6643165" y="4580876"/>
            <a:ext cx="457209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400" b="1" dirty="0">
                <a:solidFill>
                  <a:srgbClr val="1B47C5"/>
                </a:solidFill>
              </a:rPr>
              <a:t>Futuristic/ SDN ready state wide network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476B224-CCFD-394C-9A6B-515E3C2BE7DF}"/>
              </a:ext>
            </a:extLst>
          </p:cNvPr>
          <p:cNvSpPr txBox="1"/>
          <p:nvPr/>
        </p:nvSpPr>
        <p:spPr>
          <a:xfrm>
            <a:off x="6643164" y="5493290"/>
            <a:ext cx="497940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400" b="1" dirty="0">
                <a:solidFill>
                  <a:srgbClr val="7030A0"/>
                </a:solidFill>
              </a:rPr>
              <a:t>Infrastructure synergies ~ Enabling rapid &amp; reduced cost of deployment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1082" y="1132691"/>
            <a:ext cx="195405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I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Incumbent Telco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99072" y="1132691"/>
            <a:ext cx="189955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Disruptive Telco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23420" y="1122956"/>
            <a:ext cx="246086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IN" sz="2000" b="1" u="sng" dirty="0" smtClean="0">
                <a:solidFill>
                  <a:srgbClr val="FF5B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Inclusion</a:t>
            </a:r>
            <a:endParaRPr lang="en-IN" sz="2000" b="1" u="sng" dirty="0">
              <a:solidFill>
                <a:srgbClr val="FF5B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9104558" y="1829666"/>
            <a:ext cx="2592000" cy="3891600"/>
          </a:xfrm>
          <a:prstGeom prst="roundRect">
            <a:avLst>
              <a:gd name="adj" fmla="val 7968"/>
            </a:avLst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>
            <a:outerShdw blurRad="482600" sx="102000" sy="102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en-IN" sz="2000" b="1">
              <a:solidFill>
                <a:srgbClr val="1B48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240071" y="1798009"/>
            <a:ext cx="2592000" cy="3891600"/>
          </a:xfrm>
          <a:prstGeom prst="roundRect">
            <a:avLst>
              <a:gd name="adj" fmla="val 8451"/>
            </a:avLst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>
            <a:outerShdw blurRad="482600" sx="102000" sy="102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en-IN" sz="2000" b="1">
              <a:solidFill>
                <a:srgbClr val="1B48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364899" y="1798009"/>
            <a:ext cx="2592000" cy="3891600"/>
          </a:xfrm>
          <a:prstGeom prst="roundRect">
            <a:avLst>
              <a:gd name="adj" fmla="val 8452"/>
            </a:avLst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>
            <a:outerShdw blurRad="482600" sx="102000" sy="102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en-IN" sz="2000" b="1">
              <a:solidFill>
                <a:srgbClr val="1B48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07127" y="1797089"/>
            <a:ext cx="2592000" cy="3892520"/>
          </a:xfrm>
          <a:prstGeom prst="roundRect">
            <a:avLst>
              <a:gd name="adj" fmla="val 6518"/>
            </a:avLst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>
            <a:outerShdw blurRad="482600" sx="102000" sy="102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en-IN" sz="2000" b="1">
              <a:solidFill>
                <a:srgbClr val="1B48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078" y="2290022"/>
            <a:ext cx="944659" cy="944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2179" y="3775466"/>
            <a:ext cx="251447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Truste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 technology partner for the fastest growing Telco in the world 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213332"/>
            <a:ext cx="10759682" cy="800554"/>
          </a:xfrm>
        </p:spPr>
        <p:txBody>
          <a:bodyPr/>
          <a:lstStyle/>
          <a:p>
            <a:r>
              <a:rPr lang="en-US" sz="2400" b="0" i="0" u="none" strike="noStrike" cap="none" spc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sym typeface="Calibri Light"/>
              </a:rPr>
              <a:t>And became the most trusted </a:t>
            </a:r>
            <a:r>
              <a:rPr lang="en-US" sz="2800" b="1" i="0" u="none" strike="noStrike" cap="none" spc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sym typeface="Calibri Light"/>
              </a:rPr>
              <a:t>Data Network Solutions Provider</a:t>
            </a:r>
            <a:r>
              <a:rPr lang="en-IN" sz="2800" baseline="0" dirty="0"/>
              <a:t> </a:t>
            </a:r>
            <a:r>
              <a:rPr lang="en-IN" sz="28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5888" y="2558138"/>
            <a:ext cx="2143125" cy="591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895" y="2143144"/>
            <a:ext cx="907326" cy="13511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84784" y="2343444"/>
            <a:ext cx="146566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48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NFS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1208" y="3775466"/>
            <a:ext cx="2482918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world’s largest intrusion-proof smarter network in one of the most rugged terrains in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39061" y="3775466"/>
            <a:ext cx="2322993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Building an Avant-garde digital communications network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the Indian navy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90359" y="3775466"/>
            <a:ext cx="254107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Truste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 technology partner for the fastest growing Telco in the world 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9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38000" y="6502400"/>
            <a:ext cx="212725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IN" sz="9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8715" y="6007289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</a:rPr>
              <a:t>www.sterlitetech.com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089236-BCEC-D241-BB18-D0F34E4A91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5" y="548641"/>
            <a:ext cx="2946989" cy="5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92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have the experience and the expertise</a:t>
            </a:r>
            <a:endParaRPr lang="en-I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63DADCE-D593-2B4C-ACB9-3FC9C22734E1}"/>
              </a:ext>
            </a:extLst>
          </p:cNvPr>
          <p:cNvGrpSpPr/>
          <p:nvPr/>
        </p:nvGrpSpPr>
        <p:grpSpPr>
          <a:xfrm>
            <a:off x="496206" y="3639738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3881867" y="1405320"/>
            <a:ext cx="2576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2000" b="1" i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All-Stack</a:t>
            </a:r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Capability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81867" y="1761018"/>
            <a:ext cx="4535681" cy="9013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Only company in the world</a:t>
            </a:r>
          </a:p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Integrated across the network stack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81867" y="2631483"/>
            <a:ext cx="2576346" cy="369333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Global</a:t>
            </a:r>
            <a:r>
              <a:rPr kumimoji="0" lang="en-IN" sz="2000" b="1" i="0" u="none" strike="noStrike" cap="none" spc="0" normalizeH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Experience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81867" y="3018815"/>
            <a:ext cx="4514442" cy="8432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43%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revenue from exports</a:t>
            </a:r>
          </a:p>
          <a:p>
            <a:pPr hangingPunct="0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Partnering with </a:t>
            </a:r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7 of Top 10 </a:t>
            </a:r>
            <a:r>
              <a:rPr lang="en-I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Telcos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globally</a:t>
            </a:r>
          </a:p>
          <a:p>
            <a:pPr hangingPunct="0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Collaborating with </a:t>
            </a:r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Top 2 Cloud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companies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81867" y="3979376"/>
            <a:ext cx="4535681" cy="369333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Technology Focused</a:t>
            </a:r>
            <a:endParaRPr kumimoji="0" lang="en-IN" sz="2000" b="1" i="0" u="none" strike="noStrike" cap="none" spc="0" normalizeH="0" dirty="0">
              <a:ln>
                <a:noFill/>
              </a:ln>
              <a:solidFill>
                <a:srgbClr val="1B47C5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81867" y="4348709"/>
            <a:ext cx="4911391" cy="8617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271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Patents</a:t>
            </a:r>
          </a:p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3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Innovation Centres</a:t>
            </a:r>
          </a:p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IITs, Rutgers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Academia Connect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81867" y="5429489"/>
            <a:ext cx="4514442" cy="455484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End to End Solutions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81867" y="5790808"/>
            <a:ext cx="4890152" cy="5263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Mobility | Access | Long Haul Connectivity</a:t>
            </a:r>
          </a:p>
          <a:p>
            <a:pPr hangingPunct="0">
              <a:spcBef>
                <a:spcPts val="600"/>
              </a:spcBef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Modernization | Data Centre</a:t>
            </a: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xmlns="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9497" y="1330747"/>
            <a:ext cx="3365500" cy="4959350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6018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3667" y="3806656"/>
            <a:ext cx="2894814" cy="466725"/>
          </a:xfrm>
        </p:spPr>
        <p:txBody>
          <a:bodyPr/>
          <a:lstStyle/>
          <a:p>
            <a:r>
              <a:rPr lang="en-US" sz="2400" dirty="0" smtClean="0"/>
              <a:t>Network Services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IN" smtClean="0"/>
              <a:t>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2773363" cy="279400"/>
          </a:xfrm>
        </p:spPr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63DADCE-D593-2B4C-ACB9-3FC9C22734E1}"/>
              </a:ext>
            </a:extLst>
          </p:cNvPr>
          <p:cNvGrpSpPr/>
          <p:nvPr/>
        </p:nvGrpSpPr>
        <p:grpSpPr>
          <a:xfrm>
            <a:off x="348097" y="3323700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6326907" y="2150297"/>
            <a:ext cx="5650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b="1" u="sng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Services </a:t>
            </a:r>
            <a:r>
              <a:rPr lang="en-IN" sz="3200" b="1" u="sng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Business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03042" y="3612671"/>
            <a:ext cx="3609573" cy="603708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i="0" u="none" strike="noStrike" cap="none" spc="0" normalizeH="0" baseline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O</a:t>
            </a:r>
            <a:r>
              <a:rPr kumimoji="0" lang="en-IN" sz="3200" i="0" u="none" strike="noStrike" cap="none" spc="0" normalizeH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fferings</a:t>
            </a:r>
            <a:endParaRPr kumimoji="0" lang="en-IN" sz="3200" i="0" u="none" strike="noStrike" cap="none" spc="0" normalizeH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042" y="5093979"/>
            <a:ext cx="5697518" cy="49165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Experience &amp; Credentials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xmlns="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11" y="1817263"/>
            <a:ext cx="2700072" cy="3978785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/>
        </p:nvSpPr>
        <p:spPr>
          <a:xfrm>
            <a:off x="6403042" y="837959"/>
            <a:ext cx="2121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About STL</a:t>
            </a:r>
          </a:p>
        </p:txBody>
      </p:sp>
    </p:spTree>
    <p:extLst>
      <p:ext uri="{BB962C8B-B14F-4D97-AF65-F5344CB8AC3E}">
        <p14:creationId xmlns:p14="http://schemas.microsoft.com/office/powerpoint/2010/main" val="37593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239" y="1767840"/>
            <a:ext cx="644144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Your Trusted </a:t>
            </a:r>
            <a:r>
              <a:rPr lang="en-I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</a:t>
            </a: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artner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0" y="3332480"/>
            <a:ext cx="644144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For Data Networks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17440" y="5151120"/>
            <a:ext cx="782320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That go </a:t>
            </a:r>
            <a:r>
              <a:rPr lang="en-IN" sz="48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beyond tomorrow</a:t>
            </a:r>
            <a:endParaRPr kumimoji="0" lang="en-IN" sz="48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1239" y="261147"/>
            <a:ext cx="9178201" cy="69389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sz="4400" kern="0" dirty="0" smtClean="0">
                <a:solidFill>
                  <a:schemeClr val="bg1"/>
                </a:solidFill>
              </a:rPr>
              <a:t>STL Network Services </a:t>
            </a:r>
            <a:endParaRPr lang="en-IN" sz="4400" kern="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36880" y="1050498"/>
            <a:ext cx="9814560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747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213332"/>
            <a:ext cx="9117241" cy="800554"/>
          </a:xfrm>
        </p:spPr>
        <p:txBody>
          <a:bodyPr/>
          <a:lstStyle/>
          <a:p>
            <a:r>
              <a:rPr lang="en-IN" dirty="0" smtClean="0"/>
              <a:t>What do we do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 rot="5400000">
            <a:off x="2208821" y="3302911"/>
            <a:ext cx="5175454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Business</a:t>
            </a:r>
            <a:endParaRPr kumimoji="0" lang="en-US" sz="6600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TextBox 98">
            <a:extLst>
              <a:ext uri="{FF2B5EF4-FFF2-40B4-BE49-F238E27FC236}">
                <a16:creationId xmlns:a16="http://schemas.microsoft.com/office/drawing/2014/main" xmlns="" id="{0E31EDA8-AD81-704C-B446-224486E0F293}"/>
              </a:ext>
            </a:extLst>
          </p:cNvPr>
          <p:cNvSpPr txBox="1"/>
          <p:nvPr/>
        </p:nvSpPr>
        <p:spPr>
          <a:xfrm>
            <a:off x="568017" y="1222045"/>
            <a:ext cx="3820679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b="1">
                <a:solidFill>
                  <a:srgbClr val="2B4BB3"/>
                </a:solidFill>
              </a:defRPr>
            </a:lvl1pPr>
          </a:lstStyle>
          <a:p>
            <a:r>
              <a:rPr lang="en-IN" sz="24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n-IN" sz="40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54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n-IN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IN" sz="40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4000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xmlns="" id="{39848FA9-57CF-5542-894C-DDE9059F6253}"/>
              </a:ext>
            </a:extLst>
          </p:cNvPr>
          <p:cNvSpPr txBox="1"/>
          <p:nvPr/>
        </p:nvSpPr>
        <p:spPr>
          <a:xfrm>
            <a:off x="680201" y="2679795"/>
            <a:ext cx="66049" cy="89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>
                <a:solidFill>
                  <a:srgbClr val="31AC51"/>
                </a:solidFill>
              </a:defRPr>
            </a:lvl1pPr>
          </a:lstStyle>
          <a:p>
            <a:endParaRPr sz="3200" b="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5408762" y="1557835"/>
            <a:ext cx="6575166" cy="4598652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474F0EE-B23C-BA42-A12E-EB5603953979}"/>
              </a:ext>
            </a:extLst>
          </p:cNvPr>
          <p:cNvSpPr txBox="1"/>
          <p:nvPr/>
        </p:nvSpPr>
        <p:spPr>
          <a:xfrm>
            <a:off x="5600195" y="2343023"/>
            <a:ext cx="6255413" cy="31611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think, design and bring to life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Networks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800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synergize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potential of </a:t>
            </a:r>
            <a:r>
              <a:rPr lang="en-US" sz="2800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&amp; wireline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and achieve </a:t>
            </a:r>
            <a:r>
              <a:rPr lang="en-US" sz="2800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 scale</a:t>
            </a:r>
            <a:r>
              <a:rPr lang="en-US" sz="2400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amazing simplicity</a:t>
            </a:r>
          </a:p>
        </p:txBody>
      </p:sp>
      <p:sp>
        <p:nvSpPr>
          <p:cNvPr id="13" name="System Integration">
            <a:extLst>
              <a:ext uri="{FF2B5EF4-FFF2-40B4-BE49-F238E27FC236}">
                <a16:creationId xmlns:a16="http://schemas.microsoft.com/office/drawing/2014/main" xmlns="" id="{B6EB24A8-BAAB-774C-8274-057FC910EC83}"/>
              </a:ext>
            </a:extLst>
          </p:cNvPr>
          <p:cNvSpPr txBox="1"/>
          <p:nvPr/>
        </p:nvSpPr>
        <p:spPr>
          <a:xfrm>
            <a:off x="5514469" y="1684140"/>
            <a:ext cx="6677531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32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3742" y="6565039"/>
            <a:ext cx="4453301" cy="31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Create new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infographic for hyper scale converged NW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D96A2A40-7688-844D-BCF2-39E53163DE9E}"/>
              </a:ext>
            </a:extLst>
          </p:cNvPr>
          <p:cNvSpPr/>
          <p:nvPr/>
        </p:nvSpPr>
        <p:spPr>
          <a:xfrm>
            <a:off x="5535357" y="5593693"/>
            <a:ext cx="6405408" cy="56279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do it with our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to End Network 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 portfolio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-50244" y="1418736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FF5B9D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1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FF5B9D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16879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3" grpId="0"/>
      <p:bldP spid="16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do we do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 rot="5400000">
            <a:off x="2330152" y="3391655"/>
            <a:ext cx="5175454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Business</a:t>
            </a:r>
            <a:endParaRPr kumimoji="0" lang="en-US" sz="6600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xmlns="" id="{39848FA9-57CF-5542-894C-DDE9059F6253}"/>
              </a:ext>
            </a:extLst>
          </p:cNvPr>
          <p:cNvSpPr txBox="1"/>
          <p:nvPr/>
        </p:nvSpPr>
        <p:spPr>
          <a:xfrm>
            <a:off x="680201" y="2679795"/>
            <a:ext cx="66049" cy="89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>
                <a:solidFill>
                  <a:srgbClr val="31AC51"/>
                </a:solidFill>
              </a:defRPr>
            </a:lvl1pPr>
          </a:lstStyle>
          <a:p>
            <a:endParaRPr sz="3200" b="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96543" y="1230299"/>
            <a:ext cx="6441424" cy="1897758"/>
            <a:chOff x="5505378" y="1279493"/>
            <a:chExt cx="6567923" cy="1897758"/>
          </a:xfrm>
        </p:grpSpPr>
        <p:sp>
          <p:nvSpPr>
            <p:cNvPr id="10" name="Rectangle: Rounded Corners 1">
              <a:extLst>
                <a:ext uri="{FF2B5EF4-FFF2-40B4-BE49-F238E27FC236}">
                  <a16:creationId xmlns:a16="http://schemas.microsoft.com/office/drawing/2014/main" xmlns="" id="{697193E9-089F-1048-ACED-23DB2A1C272F}"/>
                </a:ext>
              </a:extLst>
            </p:cNvPr>
            <p:cNvSpPr/>
            <p:nvPr/>
          </p:nvSpPr>
          <p:spPr>
            <a:xfrm>
              <a:off x="5524884" y="1279493"/>
              <a:ext cx="6548417" cy="1897758"/>
            </a:xfrm>
            <a:prstGeom prst="roundRect">
              <a:avLst>
                <a:gd name="adj" fmla="val 10887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190500" sx="102000" sy="102000" algn="ctr" rotWithShape="0">
                <a:prstClr val="black">
                  <a:alpha val="5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xmlns="" id="{D96A2A40-7688-844D-BCF2-39E53163DE9E}"/>
                </a:ext>
              </a:extLst>
            </p:cNvPr>
            <p:cNvSpPr/>
            <p:nvPr/>
          </p:nvSpPr>
          <p:spPr>
            <a:xfrm>
              <a:off x="5525698" y="2795051"/>
              <a:ext cx="6547603" cy="3821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 smtClean="0">
                  <a:solidFill>
                    <a:schemeClr val="bg2">
                      <a:lumMod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do it with our End to End Network Solutions Portfolio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474F0EE-B23C-BA42-A12E-EB5603953979}"/>
                </a:ext>
              </a:extLst>
            </p:cNvPr>
            <p:cNvSpPr txBox="1"/>
            <p:nvPr/>
          </p:nvSpPr>
          <p:spPr>
            <a:xfrm>
              <a:off x="5505378" y="1846857"/>
              <a:ext cx="6270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think, design and bring to life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i="1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Networks 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</a:t>
              </a:r>
              <a:r>
                <a:rPr lang="en-US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synergize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potential of </a:t>
              </a:r>
              <a:r>
                <a:rPr lang="en-US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wireless &amp; wireline 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technologies and achieve </a:t>
              </a:r>
              <a:r>
                <a:rPr lang="en-US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massive scale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with </a:t>
              </a:r>
              <a:r>
                <a:rPr lang="en-US" sz="16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amazing simplicity</a:t>
              </a:r>
            </a:p>
          </p:txBody>
        </p:sp>
        <p:sp>
          <p:nvSpPr>
            <p:cNvPr id="13" name="System Integration">
              <a:extLst>
                <a:ext uri="{FF2B5EF4-FFF2-40B4-BE49-F238E27FC236}">
                  <a16:creationId xmlns:a16="http://schemas.microsoft.com/office/drawing/2014/main" xmlns="" id="{B6EB24A8-BAAB-774C-8274-057FC910EC83}"/>
                </a:ext>
              </a:extLst>
            </p:cNvPr>
            <p:cNvSpPr txBox="1"/>
            <p:nvPr/>
          </p:nvSpPr>
          <p:spPr>
            <a:xfrm>
              <a:off x="5524884" y="1418199"/>
              <a:ext cx="6443447" cy="403794"/>
            </a:xfrm>
            <a:prstGeom prst="rect">
              <a:avLst/>
            </a:prstGeom>
            <a:ln w="25400">
              <a:noFill/>
              <a:miter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defPPr>
                <a:defRPr lang="en-US"/>
              </a:defPPr>
              <a:lvl1pPr algn="ctr">
                <a:defRPr sz="1600">
                  <a:solidFill>
                    <a:srgbClr val="3DC059"/>
                  </a:solidFill>
                </a:defRPr>
              </a:lvl1pPr>
            </a:lstStyle>
            <a:p>
              <a:pPr algn="l"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defRPr/>
              </a:pPr>
              <a:r>
                <a:rPr lang="en-IN" sz="18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Hyperscale Converged Networks</a:t>
              </a:r>
            </a:p>
          </p:txBody>
        </p:sp>
      </p:grpSp>
      <p:sp>
        <p:nvSpPr>
          <p:cNvPr id="16" name="TextBox 98">
            <a:extLst>
              <a:ext uri="{FF2B5EF4-FFF2-40B4-BE49-F238E27FC236}">
                <a16:creationId xmlns:a16="http://schemas.microsoft.com/office/drawing/2014/main" xmlns="" id="{0E31EDA8-AD81-704C-B446-224486E0F293}"/>
              </a:ext>
            </a:extLst>
          </p:cNvPr>
          <p:cNvSpPr txBox="1"/>
          <p:nvPr/>
        </p:nvSpPr>
        <p:spPr>
          <a:xfrm>
            <a:off x="845638" y="4229953"/>
            <a:ext cx="3653327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b="1">
                <a:solidFill>
                  <a:srgbClr val="2B4BB3"/>
                </a:solidFill>
              </a:defRPr>
            </a:lvl1pPr>
          </a:lstStyle>
          <a:p>
            <a:r>
              <a:rPr lang="en-IN" sz="20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n-IN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8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Ecosystem</a:t>
            </a:r>
            <a:r>
              <a:rPr lang="en-IN" sz="40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sz="4000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392662" y="2556577"/>
            <a:ext cx="6702218" cy="4082570"/>
            <a:chOff x="5302796" y="1235583"/>
            <a:chExt cx="6841965" cy="3927144"/>
          </a:xfrm>
        </p:grpSpPr>
        <p:sp>
          <p:nvSpPr>
            <p:cNvPr id="18" name="Rectangle: Rounded Corners 1">
              <a:extLst>
                <a:ext uri="{FF2B5EF4-FFF2-40B4-BE49-F238E27FC236}">
                  <a16:creationId xmlns:a16="http://schemas.microsoft.com/office/drawing/2014/main" xmlns="" id="{697193E9-089F-1048-ACED-23DB2A1C272F}"/>
                </a:ext>
              </a:extLst>
            </p:cNvPr>
            <p:cNvSpPr/>
            <p:nvPr/>
          </p:nvSpPr>
          <p:spPr>
            <a:xfrm>
              <a:off x="5302796" y="1235583"/>
              <a:ext cx="6654381" cy="3906616"/>
            </a:xfrm>
            <a:prstGeom prst="roundRect">
              <a:avLst>
                <a:gd name="adj" fmla="val 10887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190500" sx="102000" sy="102000" algn="ctr" rotWithShape="0">
                <a:prstClr val="black">
                  <a:alpha val="5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xmlns="" id="{D96A2A40-7688-844D-BCF2-39E53163DE9E}"/>
                </a:ext>
              </a:extLst>
            </p:cNvPr>
            <p:cNvSpPr/>
            <p:nvPr/>
          </p:nvSpPr>
          <p:spPr>
            <a:xfrm>
              <a:off x="5414967" y="4599934"/>
              <a:ext cx="6538495" cy="562793"/>
            </a:xfrm>
            <a:prstGeom prst="roundRect">
              <a:avLst>
                <a:gd name="adj" fmla="val 28337"/>
              </a:avLst>
            </a:prstGeom>
            <a:gradFill flip="none" rotWithShape="1">
              <a:gsLst>
                <a:gs pos="5000">
                  <a:srgbClr val="FF5B9D"/>
                </a:gs>
                <a:gs pos="72000">
                  <a:srgbClr val="8A70D2"/>
                </a:gs>
                <a:gs pos="100000">
                  <a:srgbClr val="6441C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do it with our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Design-led System Integration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8474F0EE-B23C-BA42-A12E-EB5603953979}"/>
                </a:ext>
              </a:extLst>
            </p:cNvPr>
            <p:cNvSpPr txBox="1"/>
            <p:nvPr/>
          </p:nvSpPr>
          <p:spPr>
            <a:xfrm>
              <a:off x="5616770" y="1795899"/>
              <a:ext cx="6367806" cy="26189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think beyond connectivity. We think about </a:t>
              </a:r>
              <a:r>
                <a:rPr lang="en-US" sz="2400" i="1" dirty="0">
                  <a:solidFill>
                    <a:srgbClr val="6441C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Digital of Everything </a:t>
              </a: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 tough problems and to transform lives. </a:t>
              </a:r>
              <a:r>
                <a:rPr lang="en-US" sz="2400" i="1" dirty="0">
                  <a:solidFill>
                    <a:srgbClr val="6441C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intelligent applied technology solutions </a:t>
              </a: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delivering immense value to our customers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System Integration">
              <a:extLst>
                <a:ext uri="{FF2B5EF4-FFF2-40B4-BE49-F238E27FC236}">
                  <a16:creationId xmlns:a16="http://schemas.microsoft.com/office/drawing/2014/main" xmlns="" id="{B6EB24A8-BAAB-774C-8274-057FC910EC83}"/>
                </a:ext>
              </a:extLst>
            </p:cNvPr>
            <p:cNvSpPr txBox="1"/>
            <p:nvPr/>
          </p:nvSpPr>
          <p:spPr>
            <a:xfrm>
              <a:off x="5701314" y="1255128"/>
              <a:ext cx="6443447" cy="542757"/>
            </a:xfrm>
            <a:prstGeom prst="rect">
              <a:avLst/>
            </a:prstGeom>
            <a:ln w="25400">
              <a:noFill/>
              <a:miter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19" rIns="45719" anchor="ctr"/>
            <a:lstStyle>
              <a:defPPr>
                <a:defRPr lang="en-US"/>
              </a:defPPr>
              <a:lvl1pPr algn="ctr">
                <a:defRPr sz="1600">
                  <a:solidFill>
                    <a:srgbClr val="3DC059"/>
                  </a:solidFill>
                </a:defRPr>
              </a:lvl1pPr>
            </a:lstStyle>
            <a:p>
              <a:pPr algn="l"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defRPr/>
              </a:pPr>
              <a:r>
                <a:rPr lang="en-IN" sz="3200" b="1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Intelligent </a:t>
              </a:r>
              <a:r>
                <a:rPr lang="en-IN" sz="3200" b="1" dirty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D</a:t>
              </a:r>
              <a:r>
                <a:rPr lang="en-IN" sz="3200" b="1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igital </a:t>
              </a:r>
              <a:r>
                <a:rPr lang="en-IN" sz="3200" b="1" dirty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E</a:t>
              </a:r>
              <a:r>
                <a:rPr lang="en-IN" sz="3200" b="1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cosystem</a:t>
              </a:r>
              <a:endParaRPr lang="en-IN" sz="32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25870" y="4306124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FF5B9D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2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FF5B9D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" name="TextBox 98">
            <a:extLst>
              <a:ext uri="{FF2B5EF4-FFF2-40B4-BE49-F238E27FC236}">
                <a16:creationId xmlns:a16="http://schemas.microsoft.com/office/drawing/2014/main" xmlns="" id="{0E31EDA8-AD81-704C-B446-224486E0F293}"/>
              </a:ext>
            </a:extLst>
          </p:cNvPr>
          <p:cNvSpPr txBox="1"/>
          <p:nvPr/>
        </p:nvSpPr>
        <p:spPr>
          <a:xfrm>
            <a:off x="721436" y="1357926"/>
            <a:ext cx="3820679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b="1">
                <a:solidFill>
                  <a:srgbClr val="2B4BB3"/>
                </a:solidFill>
              </a:defRPr>
            </a:lvl1pPr>
          </a:lstStyle>
          <a:p>
            <a:r>
              <a:rPr lang="en-IN" sz="2400" b="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n-IN" sz="400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540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n-IN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IN" sz="400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4000" dirty="0">
              <a:solidFill>
                <a:srgbClr val="ECEC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>
            <a:off x="-50244" y="1418736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solidFill>
                  <a:srgbClr val="ECECEC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1</a:t>
            </a:r>
            <a:endParaRPr kumimoji="0" lang="en-US" sz="9600" i="0" u="none" strike="noStrike" cap="none" spc="0" normalizeH="0" baseline="0" dirty="0">
              <a:ln>
                <a:noFill/>
              </a:ln>
              <a:solidFill>
                <a:srgbClr val="ECECEC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700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4FD7DE-093E-43D2-AEEF-462CBDF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Truly end-to-end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C475884-82E1-4511-AAA5-8F0AFC276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FCD34C-D79F-47F4-BDBC-3172244BE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295F861-7B30-4A85-BA6A-5548657D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930736"/>
              </p:ext>
            </p:extLst>
          </p:nvPr>
        </p:nvGraphicFramePr>
        <p:xfrm>
          <a:off x="524288" y="2085015"/>
          <a:ext cx="5347548" cy="3291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516">
                  <a:extLst>
                    <a:ext uri="{9D8B030D-6E8A-4147-A177-3AD203B41FA5}">
                      <a16:colId xmlns:a16="http://schemas.microsoft.com/office/drawing/2014/main" xmlns="" val="3785199242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xmlns="" val="761689946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xmlns="" val="250427510"/>
                    </a:ext>
                  </a:extLst>
                </a:gridCol>
              </a:tblGrid>
              <a:tr h="6319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haul - Core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Connectivity</a:t>
                      </a:r>
                      <a:endParaRPr lang="en-US" sz="1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Transport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9331089"/>
                  </a:ext>
                </a:extLst>
              </a:tr>
              <a:tr h="704677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Inter-city,</a:t>
                      </a: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Intra-city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Wireless backhaul, </a:t>
                      </a:r>
                      <a:endParaRPr lang="en-US" sz="105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haul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MPLS, DWDM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041883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Hyperscale FR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(powered by LEAD360o)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FTTx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Mantra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powered by 5i)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2615238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DNA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(powered by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iCORE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4572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3AF92AB-A1F4-49BC-83E0-C4C580C63E91}"/>
              </a:ext>
            </a:extLst>
          </p:cNvPr>
          <p:cNvSpPr txBox="1"/>
          <p:nvPr/>
        </p:nvSpPr>
        <p:spPr>
          <a:xfrm>
            <a:off x="4926830" y="5656044"/>
            <a:ext cx="166814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NEXT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40913C-49F4-4E37-A1EB-CF4B8008E7F0}"/>
              </a:ext>
            </a:extLst>
          </p:cNvPr>
          <p:cNvSpPr txBox="1"/>
          <p:nvPr/>
        </p:nvSpPr>
        <p:spPr>
          <a:xfrm>
            <a:off x="4395718" y="5946066"/>
            <a:ext cx="274320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E2E Network modernisation)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ystem Integration">
            <a:extLst>
              <a:ext uri="{FF2B5EF4-FFF2-40B4-BE49-F238E27FC236}">
                <a16:creationId xmlns:a16="http://schemas.microsoft.com/office/drawing/2014/main" xmlns="" id="{B6EB24A8-BAAB-774C-8274-057FC910EC83}"/>
              </a:ext>
            </a:extLst>
          </p:cNvPr>
          <p:cNvSpPr txBox="1"/>
          <p:nvPr/>
        </p:nvSpPr>
        <p:spPr>
          <a:xfrm>
            <a:off x="197006" y="1515655"/>
            <a:ext cx="6002112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38359"/>
              </p:ext>
            </p:extLst>
          </p:nvPr>
        </p:nvGraphicFramePr>
        <p:xfrm>
          <a:off x="6594969" y="2112785"/>
          <a:ext cx="5188749" cy="2667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254">
                  <a:extLst>
                    <a:ext uri="{9D8B030D-6E8A-4147-A177-3AD203B41FA5}">
                      <a16:colId xmlns:a16="http://schemas.microsoft.com/office/drawing/2014/main" xmlns="" val="729457907"/>
                    </a:ext>
                  </a:extLst>
                </a:gridCol>
                <a:gridCol w="1530615">
                  <a:extLst>
                    <a:ext uri="{9D8B030D-6E8A-4147-A177-3AD203B41FA5}">
                      <a16:colId xmlns:a16="http://schemas.microsoft.com/office/drawing/2014/main" xmlns="" val="386791056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xmlns="" val="4106652836"/>
                    </a:ext>
                  </a:extLst>
                </a:gridCol>
              </a:tblGrid>
              <a:tr h="636662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Data Center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Security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Applications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6417117"/>
                  </a:ext>
                </a:extLst>
              </a:tr>
              <a:tr h="704953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Cloud and </a:t>
                      </a:r>
                      <a:endParaRPr lang="en-US" sz="105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on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prem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Complete Security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-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convergence of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physical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cyber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Big data Network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analytics, </a:t>
                      </a:r>
                      <a:r>
                        <a:rPr lang="en-US" sz="105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IoT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AI platforms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4632676"/>
                  </a:ext>
                </a:extLst>
              </a:tr>
              <a:tr h="9860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Massive connectivity solutions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</a:p>
                    <a:p>
                      <a:endParaRPr lang="en-US" sz="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interconnect &amp; -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Design,Build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security with </a:t>
                      </a:r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Cyber security with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dot</a:t>
                      </a:r>
                      <a:endParaRPr lang="en-US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STL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Garv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7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Supercomputer for villages</a:t>
                      </a:r>
                      <a:endParaRPr lang="en-US" sz="11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4660569"/>
                  </a:ext>
                </a:extLst>
              </a:tr>
            </a:tbl>
          </a:graphicData>
        </a:graphic>
      </p:graphicFrame>
      <p:sp>
        <p:nvSpPr>
          <p:cNvPr id="15" name="System Integration">
            <a:extLst>
              <a:ext uri="{FF2B5EF4-FFF2-40B4-BE49-F238E27FC236}">
                <a16:creationId xmlns:a16="http://schemas.microsoft.com/office/drawing/2014/main" xmlns="" id="{B6EB24A8-BAAB-774C-8274-057FC910EC83}"/>
              </a:ext>
            </a:extLst>
          </p:cNvPr>
          <p:cNvSpPr txBox="1"/>
          <p:nvPr/>
        </p:nvSpPr>
        <p:spPr>
          <a:xfrm>
            <a:off x="6594969" y="1515655"/>
            <a:ext cx="5277627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Intelligent Digital Ecosyste</a:t>
            </a: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xmlns="" id="{D96A2A40-7688-844D-BCF2-39E53163DE9E}"/>
              </a:ext>
            </a:extLst>
          </p:cNvPr>
          <p:cNvSpPr/>
          <p:nvPr/>
        </p:nvSpPr>
        <p:spPr>
          <a:xfrm>
            <a:off x="537895" y="5291803"/>
            <a:ext cx="10995164" cy="242656"/>
          </a:xfrm>
          <a:prstGeom prst="leftRightArrow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9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9" grpId="0"/>
      <p:bldP spid="15" grpId="0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hOPk5LQBK55gPyYWXd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heme/theme1.xml><?xml version="1.0" encoding="utf-8"?>
<a:theme xmlns:a="http://schemas.openxmlformats.org/drawingml/2006/main" name="1_Whit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TL_template_new" id="{B63B2276-EC30-1F43-9C76-09EB8FBB2A52}" vid="{7CAE3B39-EFA4-B24F-A453-4650E745A60D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6DD68DC-16A5-43C8-B667-0CF65C0526D2}" vid="{44B5F4E2-2E9E-4FDC-B9E6-43078D118CB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42207</TotalTime>
  <Words>1928</Words>
  <Application>Microsoft Macintosh PowerPoint</Application>
  <PresentationFormat>Widescreen</PresentationFormat>
  <Paragraphs>555</Paragraphs>
  <Slides>34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arial</vt:lpstr>
      <vt:lpstr>Calibri</vt:lpstr>
      <vt:lpstr>Calibri Light</vt:lpstr>
      <vt:lpstr>Courier New</vt:lpstr>
      <vt:lpstr>Gotham Extra Light</vt:lpstr>
      <vt:lpstr>Helvetica Neue Medium</vt:lpstr>
      <vt:lpstr>Times New Roman</vt:lpstr>
      <vt:lpstr>Verdana</vt:lpstr>
      <vt:lpstr>Wingdings 2</vt:lpstr>
      <vt:lpstr>宋体</vt:lpstr>
      <vt:lpstr>1_White Theme</vt:lpstr>
      <vt:lpstr>Theme1</vt:lpstr>
      <vt:lpstr>think-cell Slide</vt:lpstr>
      <vt:lpstr>Network Services Business</vt:lpstr>
      <vt:lpstr>Network Services</vt:lpstr>
      <vt:lpstr>We are STL, a unique silicon to software company, unparalleled in the world</vt:lpstr>
      <vt:lpstr>We have the experience and the expertise</vt:lpstr>
      <vt:lpstr>Network Services</vt:lpstr>
      <vt:lpstr>PowerPoint Presentation</vt:lpstr>
      <vt:lpstr>What do we do</vt:lpstr>
      <vt:lpstr>What do we do</vt:lpstr>
      <vt:lpstr>Truly end-to-end</vt:lpstr>
      <vt:lpstr>Truly end-to-end</vt:lpstr>
      <vt:lpstr>Truly end-to-end</vt:lpstr>
      <vt:lpstr>PowerPoint Presentation</vt:lpstr>
      <vt:lpstr>With constant research &amp; innovation….</vt:lpstr>
      <vt:lpstr>With STL Way of execution…</vt:lpstr>
      <vt:lpstr>With our tenacious problem solving…</vt:lpstr>
      <vt:lpstr>Network Services</vt:lpstr>
      <vt:lpstr>Truly end-to-end</vt:lpstr>
      <vt:lpstr>PowerPoint Presentation</vt:lpstr>
      <vt:lpstr>Hyperscale fibre roll outs with LEAD360o</vt:lpstr>
      <vt:lpstr>Fibre to the eXponential with FTTx Mantra</vt:lpstr>
      <vt:lpstr>Design Networks that Accelerate with iCORE</vt:lpstr>
      <vt:lpstr>E2E Network Modernisation with NEXT NETWORKS</vt:lpstr>
      <vt:lpstr>Access connectivity with FWA</vt:lpstr>
      <vt:lpstr>PowerPoint Presentation</vt:lpstr>
      <vt:lpstr>Massive connectivity solution for your Data Centre needs</vt:lpstr>
      <vt:lpstr>PowerPoint Presentation</vt:lpstr>
      <vt:lpstr>Cybersecurity with Sensron dot</vt:lpstr>
      <vt:lpstr>PowerPoint Presentation</vt:lpstr>
      <vt:lpstr>Network Services</vt:lpstr>
      <vt:lpstr>We solved Customer Challenges</vt:lpstr>
      <vt:lpstr>We solved Customer Challenges</vt:lpstr>
      <vt:lpstr>We solved Customer Challenges</vt:lpstr>
      <vt:lpstr>And became the most trusted Data Network Solutions Provider  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GDKol3</dc:creator>
  <cp:lastModifiedBy>Microsoft Office User</cp:lastModifiedBy>
  <cp:revision>2000</cp:revision>
  <cp:lastPrinted>2017-05-12T10:02:37Z</cp:lastPrinted>
  <dcterms:created xsi:type="dcterms:W3CDTF">2017-04-08T06:04:47Z</dcterms:created>
  <dcterms:modified xsi:type="dcterms:W3CDTF">2019-10-28T15:20:58Z</dcterms:modified>
</cp:coreProperties>
</file>